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  <p:sldMasterId id="2147483656" r:id="rId3"/>
    <p:sldMasterId id="2147483660" r:id="rId4"/>
    <p:sldMasterId id="2147483664" r:id="rId5"/>
    <p:sldMasterId id="2147483676" r:id="rId6"/>
  </p:sldMasterIdLst>
  <p:notesMasterIdLst>
    <p:notesMasterId r:id="rId31"/>
  </p:notesMasterIdLst>
  <p:handoutMasterIdLst>
    <p:handoutMasterId r:id="rId32"/>
  </p:handoutMasterIdLst>
  <p:sldIdLst>
    <p:sldId id="280" r:id="rId7"/>
    <p:sldId id="277" r:id="rId8"/>
    <p:sldId id="256" r:id="rId9"/>
    <p:sldId id="259" r:id="rId10"/>
    <p:sldId id="257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9" r:id="rId30"/>
  </p:sldIdLst>
  <p:sldSz cx="12192000" cy="6858000"/>
  <p:notesSz cx="9939338" cy="6807200"/>
  <p:defaultTextStyle>
    <a:defPPr>
      <a:defRPr lang="en-US"/>
    </a:defPPr>
    <a:lvl1pPr marL="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943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02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03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404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0118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6058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200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7943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F22"/>
    <a:srgbClr val="F2AD19"/>
    <a:srgbClr val="97100F"/>
    <a:srgbClr val="6B0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368" autoAdjust="0"/>
    <p:restoredTop sz="94643"/>
  </p:normalViewPr>
  <p:slideViewPr>
    <p:cSldViewPr snapToGrid="0" snapToObjects="1" showGuides="1">
      <p:cViewPr>
        <p:scale>
          <a:sx n="37" d="100"/>
          <a:sy n="37" d="100"/>
        </p:scale>
        <p:origin x="-2652" y="-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245DF-29CD-471C-B61D-B5D3BEA08F83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A305F-FA4D-4D08-B220-4AA0FBEA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18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D5E75-75E7-E148-9D3E-BAB62E6FAB1C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705F6-14C7-754D-B246-E8EB8B7E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943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02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03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04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118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058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00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7943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7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4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971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79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4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48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24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230" tIns="45718" rIns="91230" bIns="45718" anchor="b"/>
          <a:lstStyle>
            <a:lvl1pPr marL="0" indent="0">
              <a:buNone/>
              <a:defRPr sz="2400" b="1"/>
            </a:lvl1pPr>
            <a:lvl2pPr marL="455943" indent="0">
              <a:buNone/>
              <a:defRPr sz="2000" b="1"/>
            </a:lvl2pPr>
            <a:lvl3pPr marL="912020" indent="0">
              <a:buNone/>
              <a:defRPr sz="1900" b="1"/>
            </a:lvl3pPr>
            <a:lvl4pPr marL="1368030" indent="0">
              <a:buNone/>
              <a:defRPr sz="1600" b="1"/>
            </a:lvl4pPr>
            <a:lvl5pPr marL="1824040" indent="0">
              <a:buNone/>
              <a:defRPr sz="1600" b="1"/>
            </a:lvl5pPr>
            <a:lvl6pPr marL="2280118" indent="0">
              <a:buNone/>
              <a:defRPr sz="1600" b="1"/>
            </a:lvl6pPr>
            <a:lvl7pPr marL="2736058" indent="0">
              <a:buNone/>
              <a:defRPr sz="1600" b="1"/>
            </a:lvl7pPr>
            <a:lvl8pPr marL="3192000" indent="0">
              <a:buNone/>
              <a:defRPr sz="1600" b="1"/>
            </a:lvl8pPr>
            <a:lvl9pPr marL="36479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230" tIns="45718" rIns="91230" bIns="45718" anchor="b"/>
          <a:lstStyle>
            <a:lvl1pPr marL="0" indent="0">
              <a:buNone/>
              <a:defRPr sz="2400" b="1"/>
            </a:lvl1pPr>
            <a:lvl2pPr marL="455943" indent="0">
              <a:buNone/>
              <a:defRPr sz="2000" b="1"/>
            </a:lvl2pPr>
            <a:lvl3pPr marL="912020" indent="0">
              <a:buNone/>
              <a:defRPr sz="1900" b="1"/>
            </a:lvl3pPr>
            <a:lvl4pPr marL="1368030" indent="0">
              <a:buNone/>
              <a:defRPr sz="1600" b="1"/>
            </a:lvl4pPr>
            <a:lvl5pPr marL="1824040" indent="0">
              <a:buNone/>
              <a:defRPr sz="1600" b="1"/>
            </a:lvl5pPr>
            <a:lvl6pPr marL="2280118" indent="0">
              <a:buNone/>
              <a:defRPr sz="1600" b="1"/>
            </a:lvl6pPr>
            <a:lvl7pPr marL="2736058" indent="0">
              <a:buNone/>
              <a:defRPr sz="1600" b="1"/>
            </a:lvl7pPr>
            <a:lvl8pPr marL="3192000" indent="0">
              <a:buNone/>
              <a:defRPr sz="1600" b="1"/>
            </a:lvl8pPr>
            <a:lvl9pPr marL="36479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06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40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06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5"/>
            <a:ext cx="6172200" cy="4873625"/>
          </a:xfrm>
          <a:prstGeom prst="rect">
            <a:avLst/>
          </a:prstGeom>
        </p:spPr>
        <p:txBody>
          <a:bodyPr lIns="91230" tIns="45718" rIns="9123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1600"/>
            </a:lvl1pPr>
            <a:lvl2pPr marL="455943" indent="0">
              <a:buNone/>
              <a:defRPr sz="1500"/>
            </a:lvl2pPr>
            <a:lvl3pPr marL="912020" indent="0">
              <a:buNone/>
              <a:defRPr sz="1200"/>
            </a:lvl3pPr>
            <a:lvl4pPr marL="1368030" indent="0">
              <a:buNone/>
              <a:defRPr sz="1100"/>
            </a:lvl4pPr>
            <a:lvl5pPr marL="1824040" indent="0">
              <a:buNone/>
              <a:defRPr sz="1100"/>
            </a:lvl5pPr>
            <a:lvl6pPr marL="2280118" indent="0">
              <a:buNone/>
              <a:defRPr sz="1100"/>
            </a:lvl6pPr>
            <a:lvl7pPr marL="2736058" indent="0">
              <a:buNone/>
              <a:defRPr sz="1100"/>
            </a:lvl7pPr>
            <a:lvl8pPr marL="3192000" indent="0">
              <a:buNone/>
              <a:defRPr sz="1100"/>
            </a:lvl8pPr>
            <a:lvl9pPr marL="364794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91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65"/>
            <a:ext cx="6172200" cy="4873625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3200"/>
            </a:lvl1pPr>
            <a:lvl2pPr marL="455943" indent="0">
              <a:buNone/>
              <a:defRPr sz="2800"/>
            </a:lvl2pPr>
            <a:lvl3pPr marL="912020" indent="0">
              <a:buNone/>
              <a:defRPr sz="2400"/>
            </a:lvl3pPr>
            <a:lvl4pPr marL="1368030" indent="0">
              <a:buNone/>
              <a:defRPr sz="2000"/>
            </a:lvl4pPr>
            <a:lvl5pPr marL="1824040" indent="0">
              <a:buNone/>
              <a:defRPr sz="2000"/>
            </a:lvl5pPr>
            <a:lvl6pPr marL="2280118" indent="0">
              <a:buNone/>
              <a:defRPr sz="2000"/>
            </a:lvl6pPr>
            <a:lvl7pPr marL="2736058" indent="0">
              <a:buNone/>
              <a:defRPr sz="2000"/>
            </a:lvl7pPr>
            <a:lvl8pPr marL="3192000" indent="0">
              <a:buNone/>
              <a:defRPr sz="2000"/>
            </a:lvl8pPr>
            <a:lvl9pPr marL="36479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1600"/>
            </a:lvl1pPr>
            <a:lvl2pPr marL="455943" indent="0">
              <a:buNone/>
              <a:defRPr sz="1500"/>
            </a:lvl2pPr>
            <a:lvl3pPr marL="912020" indent="0">
              <a:buNone/>
              <a:defRPr sz="1200"/>
            </a:lvl3pPr>
            <a:lvl4pPr marL="1368030" indent="0">
              <a:buNone/>
              <a:defRPr sz="1100"/>
            </a:lvl4pPr>
            <a:lvl5pPr marL="1824040" indent="0">
              <a:buNone/>
              <a:defRPr sz="1100"/>
            </a:lvl5pPr>
            <a:lvl6pPr marL="2280118" indent="0">
              <a:buNone/>
              <a:defRPr sz="1100"/>
            </a:lvl6pPr>
            <a:lvl7pPr marL="2736058" indent="0">
              <a:buNone/>
              <a:defRPr sz="1100"/>
            </a:lvl7pPr>
            <a:lvl8pPr marL="3192000" indent="0">
              <a:buNone/>
              <a:defRPr sz="1100"/>
            </a:lvl8pPr>
            <a:lvl9pPr marL="364794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45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82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65"/>
            <a:ext cx="2628900" cy="5811839"/>
          </a:xfrm>
          <a:prstGeom prst="rect">
            <a:avLst/>
          </a:prstGeom>
        </p:spPr>
        <p:txBody>
          <a:bodyPr vert="eaVert"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65"/>
            <a:ext cx="7734300" cy="5811839"/>
          </a:xfrm>
          <a:prstGeom prst="rect">
            <a:avLst/>
          </a:prstGeom>
        </p:spPr>
        <p:txBody>
          <a:bodyPr vert="eaVert"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36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63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49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80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65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230" tIns="45718" rIns="91230" bIns="45718" anchor="b"/>
          <a:lstStyle>
            <a:lvl1pPr marL="0" indent="0">
              <a:buNone/>
              <a:defRPr sz="2400" b="1"/>
            </a:lvl1pPr>
            <a:lvl2pPr marL="455943" indent="0">
              <a:buNone/>
              <a:defRPr sz="2000" b="1"/>
            </a:lvl2pPr>
            <a:lvl3pPr marL="912020" indent="0">
              <a:buNone/>
              <a:defRPr sz="1900" b="1"/>
            </a:lvl3pPr>
            <a:lvl4pPr marL="1368030" indent="0">
              <a:buNone/>
              <a:defRPr sz="1600" b="1"/>
            </a:lvl4pPr>
            <a:lvl5pPr marL="1824040" indent="0">
              <a:buNone/>
              <a:defRPr sz="1600" b="1"/>
            </a:lvl5pPr>
            <a:lvl6pPr marL="2280118" indent="0">
              <a:buNone/>
              <a:defRPr sz="1600" b="1"/>
            </a:lvl6pPr>
            <a:lvl7pPr marL="2736058" indent="0">
              <a:buNone/>
              <a:defRPr sz="1600" b="1"/>
            </a:lvl7pPr>
            <a:lvl8pPr marL="3192000" indent="0">
              <a:buNone/>
              <a:defRPr sz="1600" b="1"/>
            </a:lvl8pPr>
            <a:lvl9pPr marL="36479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230" tIns="45718" rIns="91230" bIns="45718" anchor="b"/>
          <a:lstStyle>
            <a:lvl1pPr marL="0" indent="0">
              <a:buNone/>
              <a:defRPr sz="2400" b="1"/>
            </a:lvl1pPr>
            <a:lvl2pPr marL="455943" indent="0">
              <a:buNone/>
              <a:defRPr sz="2000" b="1"/>
            </a:lvl2pPr>
            <a:lvl3pPr marL="912020" indent="0">
              <a:buNone/>
              <a:defRPr sz="1900" b="1"/>
            </a:lvl3pPr>
            <a:lvl4pPr marL="1368030" indent="0">
              <a:buNone/>
              <a:defRPr sz="1600" b="1"/>
            </a:lvl4pPr>
            <a:lvl5pPr marL="1824040" indent="0">
              <a:buNone/>
              <a:defRPr sz="1600" b="1"/>
            </a:lvl5pPr>
            <a:lvl6pPr marL="2280118" indent="0">
              <a:buNone/>
              <a:defRPr sz="1600" b="1"/>
            </a:lvl6pPr>
            <a:lvl7pPr marL="2736058" indent="0">
              <a:buNone/>
              <a:defRPr sz="1600" b="1"/>
            </a:lvl7pPr>
            <a:lvl8pPr marL="3192000" indent="0">
              <a:buNone/>
              <a:defRPr sz="1600" b="1"/>
            </a:lvl8pPr>
            <a:lvl9pPr marL="36479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35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61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7994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58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5"/>
            <a:ext cx="6172200" cy="4873625"/>
          </a:xfrm>
          <a:prstGeom prst="rect">
            <a:avLst/>
          </a:prstGeom>
        </p:spPr>
        <p:txBody>
          <a:bodyPr lIns="91230" tIns="45718" rIns="9123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1600"/>
            </a:lvl1pPr>
            <a:lvl2pPr marL="455943" indent="0">
              <a:buNone/>
              <a:defRPr sz="1500"/>
            </a:lvl2pPr>
            <a:lvl3pPr marL="912020" indent="0">
              <a:buNone/>
              <a:defRPr sz="1200"/>
            </a:lvl3pPr>
            <a:lvl4pPr marL="1368030" indent="0">
              <a:buNone/>
              <a:defRPr sz="1100"/>
            </a:lvl4pPr>
            <a:lvl5pPr marL="1824040" indent="0">
              <a:buNone/>
              <a:defRPr sz="1100"/>
            </a:lvl5pPr>
            <a:lvl6pPr marL="2280118" indent="0">
              <a:buNone/>
              <a:defRPr sz="1100"/>
            </a:lvl6pPr>
            <a:lvl7pPr marL="2736058" indent="0">
              <a:buNone/>
              <a:defRPr sz="1100"/>
            </a:lvl7pPr>
            <a:lvl8pPr marL="3192000" indent="0">
              <a:buNone/>
              <a:defRPr sz="1100"/>
            </a:lvl8pPr>
            <a:lvl9pPr marL="364794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52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65"/>
            <a:ext cx="6172200" cy="4873625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3200"/>
            </a:lvl1pPr>
            <a:lvl2pPr marL="455943" indent="0">
              <a:buNone/>
              <a:defRPr sz="2800"/>
            </a:lvl2pPr>
            <a:lvl3pPr marL="912020" indent="0">
              <a:buNone/>
              <a:defRPr sz="2400"/>
            </a:lvl3pPr>
            <a:lvl4pPr marL="1368030" indent="0">
              <a:buNone/>
              <a:defRPr sz="2000"/>
            </a:lvl4pPr>
            <a:lvl5pPr marL="1824040" indent="0">
              <a:buNone/>
              <a:defRPr sz="2000"/>
            </a:lvl5pPr>
            <a:lvl6pPr marL="2280118" indent="0">
              <a:buNone/>
              <a:defRPr sz="2000"/>
            </a:lvl6pPr>
            <a:lvl7pPr marL="2736058" indent="0">
              <a:buNone/>
              <a:defRPr sz="2000"/>
            </a:lvl7pPr>
            <a:lvl8pPr marL="3192000" indent="0">
              <a:buNone/>
              <a:defRPr sz="2000"/>
            </a:lvl8pPr>
            <a:lvl9pPr marL="364794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1600"/>
            </a:lvl1pPr>
            <a:lvl2pPr marL="455943" indent="0">
              <a:buNone/>
              <a:defRPr sz="1500"/>
            </a:lvl2pPr>
            <a:lvl3pPr marL="912020" indent="0">
              <a:buNone/>
              <a:defRPr sz="1200"/>
            </a:lvl3pPr>
            <a:lvl4pPr marL="1368030" indent="0">
              <a:buNone/>
              <a:defRPr sz="1100"/>
            </a:lvl4pPr>
            <a:lvl5pPr marL="1824040" indent="0">
              <a:buNone/>
              <a:defRPr sz="1100"/>
            </a:lvl5pPr>
            <a:lvl6pPr marL="2280118" indent="0">
              <a:buNone/>
              <a:defRPr sz="1100"/>
            </a:lvl6pPr>
            <a:lvl7pPr marL="2736058" indent="0">
              <a:buNone/>
              <a:defRPr sz="1100"/>
            </a:lvl7pPr>
            <a:lvl8pPr marL="3192000" indent="0">
              <a:buNone/>
              <a:defRPr sz="1100"/>
            </a:lvl8pPr>
            <a:lvl9pPr marL="364794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64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13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65"/>
            <a:ext cx="2628900" cy="5811839"/>
          </a:xfrm>
          <a:prstGeom prst="rect">
            <a:avLst/>
          </a:prstGeom>
        </p:spPr>
        <p:txBody>
          <a:bodyPr vert="eaVert"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65"/>
            <a:ext cx="7734300" cy="5811839"/>
          </a:xfrm>
          <a:prstGeom prst="rect">
            <a:avLst/>
          </a:prstGeom>
        </p:spPr>
        <p:txBody>
          <a:bodyPr vert="eaVert"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230" tIns="45718" rIns="91230" bIns="45718"/>
          <a:lstStyle/>
          <a:p>
            <a:fld id="{0E7649D6-73D9-0C43-AEF8-608BFE8CD2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68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7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73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38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6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" y="24"/>
            <a:ext cx="121889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8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91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313" y="156433"/>
            <a:ext cx="11778343" cy="646331"/>
          </a:xfrm>
          <a:prstGeom prst="rect">
            <a:avLst/>
          </a:prstGeom>
          <a:noFill/>
        </p:spPr>
        <p:txBody>
          <a:bodyPr wrap="square" lIns="91230" tIns="45718" rIns="91230" bIns="45718" rtlCol="0">
            <a:spAutoFit/>
          </a:bodyPr>
          <a:lstStyle/>
          <a:p>
            <a:pPr algn="ctr"/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ABC</a:t>
            </a:r>
            <a:r>
              <a:rPr lang="zh-TW" altLang="en-US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滾動及深層複製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777" y="1705711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30" tIns="45718" rIns="91230" bIns="4571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 Kevin </a:t>
            </a:r>
            <a:r>
              <a:rPr lang="en-US" sz="6700" b="1" dirty="0" err="1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Buckman</a:t>
            </a:r>
            <a:endParaRPr lang="en-US" sz="67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313" y="802766"/>
            <a:ext cx="11778343" cy="523220"/>
          </a:xfrm>
          <a:prstGeom prst="rect">
            <a:avLst/>
          </a:prstGeom>
        </p:spPr>
        <p:txBody>
          <a:bodyPr wrap="square" lIns="91230" tIns="45718" rIns="91230" bIns="45718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ABC Pattern &amp; Duplication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1" y="5471957"/>
            <a:ext cx="9818371" cy="1107995"/>
          </a:xfrm>
          <a:prstGeom prst="rect">
            <a:avLst/>
          </a:prstGeom>
          <a:noFill/>
        </p:spPr>
        <p:txBody>
          <a:bodyPr wrap="square" lIns="91230" tIns="45718" rIns="91230" bIns="45718" rtlCol="0">
            <a:spAutoFit/>
          </a:bodyPr>
          <a:lstStyle/>
          <a:p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759122" y="2999072"/>
            <a:ext cx="766354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30" tIns="45718" rIns="91230" bIns="45718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美安集團特別企劃顧問</a:t>
            </a:r>
            <a:endParaRPr lang="en-US" altLang="zh-TW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Market America worldwide 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Special Projects Consultant</a:t>
            </a:r>
            <a:endParaRPr lang="zh-TW" altLang="en-US" sz="36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04" y="1566863"/>
            <a:ext cx="311504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70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ASSUMPTIONS FOR CREATING A TEAM PLAN </a:t>
            </a:r>
          </a:p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OF ACTION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578183" y="2367644"/>
            <a:ext cx="8108121" cy="2735263"/>
          </a:xfrm>
          <a:prstGeom prst="rect">
            <a:avLst/>
          </a:prstGeom>
        </p:spPr>
        <p:txBody>
          <a:bodyPr lIns="91230" tIns="45718" rIns="91230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30% retail profit on sale of Market </a:t>
            </a:r>
            <a:r>
              <a:rPr lang="en-US" altLang="zh-TW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Hong Kong</a:t>
            </a:r>
            <a:r>
              <a:rPr lang="en-US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Branded Products </a:t>
            </a:r>
          </a:p>
          <a:p>
            <a:r>
              <a:rPr lang="en-US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HK$796  retail sales of Market </a:t>
            </a:r>
            <a:r>
              <a:rPr lang="en-US" altLang="zh-TW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Hong Kong</a:t>
            </a:r>
            <a:r>
              <a:rPr lang="en-US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Products = HK$239  profit</a:t>
            </a:r>
          </a:p>
          <a:p>
            <a:r>
              <a:rPr lang="en-US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HK$796  retail sales of Market </a:t>
            </a:r>
            <a:r>
              <a:rPr lang="en-US" altLang="zh-TW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Hong Kong</a:t>
            </a:r>
            <a:r>
              <a:rPr lang="en-US" sz="27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Branded Products = 50 BV</a:t>
            </a:r>
          </a:p>
          <a:p>
            <a:pPr lvl="1"/>
            <a:r>
              <a:rPr lang="en-US" sz="23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HK$1,592 retail Sales/month = 100BV</a:t>
            </a:r>
          </a:p>
          <a:p>
            <a:pPr lvl="1"/>
            <a:r>
              <a:rPr lang="en-US" sz="23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HK$1,592 retail Sales/month = HK$478 profit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ASSUMPTIONS FOR CREATING A TEAM PLAN </a:t>
            </a:r>
          </a:p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OF ACTION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72753" y="1693871"/>
            <a:ext cx="8175811" cy="4862412"/>
          </a:xfrm>
          <a:prstGeom prst="rect">
            <a:avLst/>
          </a:prstGeom>
        </p:spPr>
        <p:txBody>
          <a:bodyPr lIns="91230" tIns="45718" rIns="91230" bIns="45718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9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50% or more clients will be repeated buyers monthly (based on add-on sales of cosmetics, skincare and health and nutrition supplements, etc..)</a:t>
            </a:r>
          </a:p>
          <a:p>
            <a:pPr lvl="1"/>
            <a:r>
              <a:rPr lang="en-US" sz="21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HK$1,592 retail Sales (New Business) x 12 months = HK$19,104 (New Business)/month</a:t>
            </a:r>
          </a:p>
          <a:p>
            <a:pPr lvl="1"/>
            <a:r>
              <a:rPr lang="en-US" sz="21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HK$19,104 (New Business) x 50% = HK$9,552 (Repeat Business)/month</a:t>
            </a:r>
          </a:p>
          <a:p>
            <a:pPr lvl="1"/>
            <a:r>
              <a:rPr lang="en-US" sz="21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HK$9,552 (Repeat Business) month = 600 BV (Repeat  Business)/month</a:t>
            </a:r>
          </a:p>
          <a:p>
            <a:pPr lvl="1"/>
            <a:r>
              <a:rPr lang="en-US" sz="21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HK$9,552 (Repeat Business) month = HK$2,866 Repeat  Profit</a:t>
            </a:r>
          </a:p>
          <a:p>
            <a:pPr marL="0" lvl="1" indent="607907">
              <a:buNone/>
            </a:pPr>
            <a:r>
              <a:rPr lang="en-US" sz="2900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Two (2) teams of </a:t>
            </a:r>
            <a:r>
              <a:rPr lang="en-US" sz="2900" b="1" dirty="0" err="1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UnFranchise</a:t>
            </a:r>
            <a:r>
              <a:rPr lang="en-US" sz="2900" b="1" baseline="300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®</a:t>
            </a:r>
            <a:r>
              <a:rPr lang="en-US" sz="2900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Owners each generating 5,000 BV results in </a:t>
            </a:r>
            <a:r>
              <a:rPr lang="en-US" altLang="zh-TW" sz="2900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</a:t>
            </a:r>
            <a:r>
              <a:rPr lang="en-US" sz="2900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$</a:t>
            </a:r>
            <a:r>
              <a:rPr lang="en-US" altLang="zh-TW" sz="2900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11,500</a:t>
            </a:r>
            <a:r>
              <a:rPr lang="en-US" sz="2900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in commissions</a:t>
            </a:r>
            <a:endParaRPr lang="en-US" sz="2900" b="1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ASSUMPTIONS FOR CREATING A TEAM PLAN </a:t>
            </a:r>
          </a:p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OF ACTION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40949" y="1534427"/>
            <a:ext cx="8175811" cy="4862412"/>
          </a:xfrm>
          <a:prstGeom prst="rect">
            <a:avLst/>
          </a:prstGeom>
        </p:spPr>
        <p:txBody>
          <a:bodyPr lIns="91230" tIns="45718" rIns="91230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Each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UnFranchise</a:t>
            </a:r>
            <a:r>
              <a:rPr lang="en-US" baseline="300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® </a:t>
            </a:r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Owner (Team Member) </a:t>
            </a:r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commits</a:t>
            </a:r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to use 100 – 150 BV / month</a:t>
            </a:r>
            <a:endParaRPr lang="en-US" baseline="300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Each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UnFranchise</a:t>
            </a:r>
            <a:r>
              <a:rPr lang="en-US" baseline="300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®</a:t>
            </a:r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Owner (Team Member) </a:t>
            </a:r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commits to </a:t>
            </a:r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selling </a:t>
            </a:r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HK$1,592 </a:t>
            </a:r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at retail / month = </a:t>
            </a:r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HK$478 retail </a:t>
            </a:r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profit and 100 BV/month</a:t>
            </a:r>
            <a:b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</a:br>
            <a:r>
              <a:rPr lang="en-US" b="1" i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FIRST 12 MONTHS IN BUSINESS</a:t>
            </a:r>
            <a:endParaRPr lang="en-US" sz="8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Each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UnFranchise</a:t>
            </a:r>
            <a:r>
              <a:rPr lang="en-US" baseline="300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®</a:t>
            </a:r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Owner (Team Member) </a:t>
            </a:r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commits to </a:t>
            </a:r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exposing the Business Plan to four (4) qualified individuals per month</a:t>
            </a:r>
            <a:endParaRPr lang="en-US" sz="8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Registration ratio of 8:1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Expose Business Plan to eight qualified individuals 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Register one (1) new </a:t>
            </a:r>
            <a:r>
              <a:rPr lang="en-US" sz="2400" dirty="0" err="1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UnFranchise</a:t>
            </a:r>
            <a:r>
              <a:rPr lang="en-US" sz="2400" baseline="300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®</a:t>
            </a:r>
            <a:r>
              <a:rPr lang="en-US" sz="24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Owner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ASSUMPTIONS FOR CREATING A TEAM PLAN </a:t>
            </a:r>
          </a:p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OF ACTION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53480" y="1881197"/>
            <a:ext cx="7808533" cy="4525963"/>
          </a:xfrm>
          <a:prstGeom prst="rect">
            <a:avLst/>
          </a:prstGeom>
        </p:spPr>
        <p:txBody>
          <a:bodyPr lIns="91230" tIns="45718" rIns="91230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b="1" u="sng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Team Growth Based on 8:1 Ratio</a:t>
            </a:r>
          </a:p>
          <a:p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Month 1 = You + 1 (8 qualified individuals)</a:t>
            </a:r>
          </a:p>
          <a:p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Month 2 = You + 2 (12 qualified individuals)</a:t>
            </a:r>
          </a:p>
          <a:p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Month 3 = You + 3 (16 qualified individuals)</a:t>
            </a:r>
          </a:p>
          <a:p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Month 4 = You + 5 (24 qualified individuals)</a:t>
            </a:r>
            <a:b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</a:br>
            <a:endParaRPr lang="en-US" dirty="0" smtClean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Month 5 = You + 9 (40 qualified individuals)</a:t>
            </a:r>
          </a:p>
          <a:p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Month 6 = You + 14 (60 qualified individuals)</a:t>
            </a:r>
          </a:p>
          <a:p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Month 7 = You + 21 (88 qualified individuals)</a:t>
            </a:r>
          </a:p>
          <a:p>
            <a:r>
              <a:rPr lang="en-US" dirty="0" smtClean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Month 8 = You + 33 (136 qualified individuals)</a:t>
            </a:r>
            <a:endParaRPr lang="en-US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668059" y="2984639"/>
            <a:ext cx="480484" cy="27084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</a:p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</a:p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</a:p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</a:p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</a:p>
          <a:p>
            <a:pPr algn="ctr" eaLnBrk="1" hangingPunct="1"/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ASSUMPTIONS FOR CREATING A TEAM PLAN </a:t>
            </a:r>
          </a:p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OF ACTION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656" y="1801341"/>
            <a:ext cx="12215831" cy="86016"/>
          </a:xfrm>
          <a:prstGeom prst="rect">
            <a:avLst/>
          </a:prstGeom>
          <a:solidFill>
            <a:srgbClr val="5895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75219" y="2495076"/>
            <a:ext cx="1919817" cy="2889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lIns="121637" tIns="60818" rIns="121637" bIns="60818" anchor="ctr"/>
          <a:lstStyle/>
          <a:p>
            <a:pPr algn="ctr">
              <a:defRPr/>
            </a:pPr>
            <a:r>
              <a:rPr lang="en-US" dirty="0">
                <a:latin typeface="Verdana"/>
                <a:ea typeface="+mn-ea"/>
                <a:cs typeface="Verdana"/>
              </a:rPr>
              <a:t>Month 1 </a:t>
            </a: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1150346" y="4269897"/>
            <a:ext cx="2207684" cy="817563"/>
            <a:chOff x="755650" y="5059363"/>
            <a:chExt cx="1655763" cy="81756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755650" y="5589588"/>
              <a:ext cx="1655763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4</a:t>
              </a:r>
            </a:p>
          </p:txBody>
        </p: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1692275" y="5300663"/>
              <a:ext cx="2159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059363"/>
              <a:ext cx="201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2206619" y="3630143"/>
            <a:ext cx="2112433" cy="809625"/>
            <a:chOff x="1547813" y="4419600"/>
            <a:chExt cx="1584325" cy="809625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547813" y="4941888"/>
              <a:ext cx="1584325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3 </a:t>
              </a:r>
            </a:p>
          </p:txBody>
        </p: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 flipV="1">
              <a:off x="2484438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0" y="4419600"/>
              <a:ext cx="241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2877659" y="3000038"/>
            <a:ext cx="2112433" cy="754063"/>
            <a:chOff x="2339975" y="3898900"/>
            <a:chExt cx="1584325" cy="754063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339975" y="4365626"/>
              <a:ext cx="1584325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2</a:t>
              </a:r>
            </a:p>
          </p:txBody>
        </p: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flipV="1">
              <a:off x="3132138" y="4149725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575" y="3898900"/>
              <a:ext cx="258763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32"/>
          <p:cNvGrpSpPr>
            <a:grpSpLocks/>
          </p:cNvGrpSpPr>
          <p:nvPr/>
        </p:nvGrpSpPr>
        <p:grpSpPr bwMode="auto">
          <a:xfrm>
            <a:off x="9600079" y="4942997"/>
            <a:ext cx="2385484" cy="792163"/>
            <a:chOff x="7092950" y="5733256"/>
            <a:chExt cx="1789113" cy="791369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7092950" y="6237576"/>
              <a:ext cx="1670050" cy="2870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8 </a:t>
              </a:r>
            </a:p>
          </p:txBody>
        </p: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 flipH="1" flipV="1">
              <a:off x="7667625" y="5950525"/>
              <a:ext cx="217488" cy="2156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5" name="Group 27"/>
            <p:cNvGrpSpPr>
              <a:grpSpLocks/>
            </p:cNvGrpSpPr>
            <p:nvPr/>
          </p:nvGrpSpPr>
          <p:grpSpPr bwMode="auto">
            <a:xfrm>
              <a:off x="8482013" y="5733256"/>
              <a:ext cx="400050" cy="469900"/>
              <a:chOff x="8482013" y="5767388"/>
              <a:chExt cx="400050" cy="469900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82013" y="5767388"/>
                <a:ext cx="193675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6800" y="5767388"/>
                <a:ext cx="195263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8" name="Group 22"/>
          <p:cNvGrpSpPr>
            <a:grpSpLocks/>
          </p:cNvGrpSpPr>
          <p:nvPr/>
        </p:nvGrpSpPr>
        <p:grpSpPr bwMode="auto">
          <a:xfrm>
            <a:off x="9312209" y="4343065"/>
            <a:ext cx="2015067" cy="744537"/>
            <a:chOff x="6877050" y="5132388"/>
            <a:chExt cx="1511300" cy="744537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6877050" y="5589588"/>
              <a:ext cx="15113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8</a:t>
              </a: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 flipH="1" flipV="1">
              <a:off x="7092950" y="5300663"/>
              <a:ext cx="2159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088" y="5132388"/>
              <a:ext cx="22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21"/>
          <p:cNvGrpSpPr>
            <a:grpSpLocks/>
          </p:cNvGrpSpPr>
          <p:nvPr/>
        </p:nvGrpSpPr>
        <p:grpSpPr bwMode="auto">
          <a:xfrm>
            <a:off x="8446635" y="3647597"/>
            <a:ext cx="2017183" cy="792163"/>
            <a:chOff x="6227763" y="4437063"/>
            <a:chExt cx="1512887" cy="792162"/>
          </a:xfrm>
        </p:grpSpPr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6227763" y="4941888"/>
              <a:ext cx="1512887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7 </a:t>
              </a:r>
            </a:p>
          </p:txBody>
        </p:sp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 flipH="1" flipV="1">
              <a:off x="6443663" y="47244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4437063"/>
              <a:ext cx="2413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678144" y="3109464"/>
            <a:ext cx="1921933" cy="754063"/>
            <a:chOff x="5651500" y="3898900"/>
            <a:chExt cx="1441450" cy="754063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651500" y="4365625"/>
              <a:ext cx="1441450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6 </a:t>
              </a: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H="1" flipV="1">
              <a:off x="5867400" y="4149725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3898900"/>
              <a:ext cx="198438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758331" y="1991897"/>
            <a:ext cx="1536700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Verdana"/>
                <a:cs typeface="Verdana"/>
              </a:rPr>
              <a:t>YOU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409637" y="5323891"/>
            <a:ext cx="975148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FFFF"/>
                </a:solidFill>
                <a:latin typeface="Verdana"/>
                <a:cs typeface="Verdana"/>
              </a:rPr>
              <a:t>Team growth based on 8:1 ratio</a:t>
            </a:r>
          </a:p>
        </p:txBody>
      </p:sp>
      <p:grpSp>
        <p:nvGrpSpPr>
          <p:cNvPr id="42" name="Group 1"/>
          <p:cNvGrpSpPr>
            <a:grpSpLocks/>
          </p:cNvGrpSpPr>
          <p:nvPr/>
        </p:nvGrpSpPr>
        <p:grpSpPr bwMode="auto">
          <a:xfrm>
            <a:off x="4126518" y="2276000"/>
            <a:ext cx="1919817" cy="1011237"/>
            <a:chOff x="2987675" y="3064933"/>
            <a:chExt cx="1439863" cy="1011767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987675" y="3789212"/>
              <a:ext cx="1439863" cy="287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1 </a:t>
              </a: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3924300" y="3573199"/>
              <a:ext cx="142875" cy="142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802" y="3064933"/>
              <a:ext cx="298886" cy="67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19"/>
          <p:cNvGrpSpPr>
            <a:grpSpLocks/>
          </p:cNvGrpSpPr>
          <p:nvPr/>
        </p:nvGrpSpPr>
        <p:grpSpPr bwMode="auto">
          <a:xfrm>
            <a:off x="6526799" y="2279314"/>
            <a:ext cx="1919817" cy="1008063"/>
            <a:chOff x="4787900" y="3068960"/>
            <a:chExt cx="1439863" cy="1007740"/>
          </a:xfrm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87900" y="3789455"/>
              <a:ext cx="1439863" cy="2872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Verdana"/>
                  <a:ea typeface="+mn-ea"/>
                  <a:cs typeface="Verdana"/>
                </a:rPr>
                <a:t>Month 5 </a:t>
              </a:r>
            </a:p>
          </p:txBody>
        </p:sp>
        <p:cxnSp>
          <p:nvCxnSpPr>
            <p:cNvPr id="48" name="Straight Connector 47"/>
            <p:cNvCxnSpPr>
              <a:cxnSpLocks noChangeShapeType="1"/>
            </p:cNvCxnSpPr>
            <p:nvPr/>
          </p:nvCxnSpPr>
          <p:spPr bwMode="auto">
            <a:xfrm flipH="1" flipV="1">
              <a:off x="5148263" y="3573624"/>
              <a:ext cx="144462" cy="14282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57290" y="3068960"/>
              <a:ext cx="298886" cy="67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31"/>
          <p:cNvGrpSpPr>
            <a:grpSpLocks/>
          </p:cNvGrpSpPr>
          <p:nvPr/>
        </p:nvGrpSpPr>
        <p:grpSpPr bwMode="auto">
          <a:xfrm>
            <a:off x="238060" y="4942997"/>
            <a:ext cx="2063749" cy="792163"/>
            <a:chOff x="71438" y="5733256"/>
            <a:chExt cx="1547812" cy="791369"/>
          </a:xfrm>
        </p:grpSpPr>
        <p:grpSp>
          <p:nvGrpSpPr>
            <p:cNvPr id="51" name="Group 18"/>
            <p:cNvGrpSpPr>
              <a:grpSpLocks/>
            </p:cNvGrpSpPr>
            <p:nvPr/>
          </p:nvGrpSpPr>
          <p:grpSpPr bwMode="auto">
            <a:xfrm>
              <a:off x="71438" y="5949950"/>
              <a:ext cx="1547812" cy="574675"/>
              <a:chOff x="71438" y="5949950"/>
              <a:chExt cx="1547812" cy="574675"/>
            </a:xfrm>
          </p:grpSpPr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71438" y="6237576"/>
                <a:ext cx="1547812" cy="2870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  <a:extLst/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Verdana"/>
                    <a:ea typeface="+mn-ea"/>
                    <a:cs typeface="Verdana"/>
                  </a:rPr>
                  <a:t>Month 4 </a:t>
                </a:r>
              </a:p>
            </p:txBody>
          </p:sp>
          <p:cxnSp>
            <p:nvCxnSpPr>
              <p:cNvPr id="56" name="Straight Connector 55"/>
              <p:cNvCxnSpPr>
                <a:cxnSpLocks noChangeShapeType="1"/>
              </p:cNvCxnSpPr>
              <p:nvPr/>
            </p:nvCxnSpPr>
            <p:spPr bwMode="auto">
              <a:xfrm flipV="1">
                <a:off x="827088" y="5950525"/>
                <a:ext cx="215900" cy="21568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107504" y="5733256"/>
              <a:ext cx="400050" cy="469900"/>
              <a:chOff x="6095405" y="5805264"/>
              <a:chExt cx="400050" cy="469900"/>
            </a:xfrm>
          </p:grpSpPr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5405" y="5805264"/>
                <a:ext cx="193675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5805264"/>
                <a:ext cx="195263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5275451" y="396833"/>
            <a:ext cx="1153584" cy="28733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lIns="121637" tIns="60818" rIns="121637" bIns="60818" anchor="ctr"/>
          <a:lstStyle/>
          <a:p>
            <a:pPr algn="ctr">
              <a:defRPr/>
            </a:pPr>
            <a:r>
              <a:rPr lang="en-US" sz="2300" dirty="0" err="1">
                <a:latin typeface="Verdana"/>
                <a:cs typeface="Verdana"/>
              </a:rPr>
              <a:t>Mth</a:t>
            </a:r>
            <a:r>
              <a:rPr lang="en-US" sz="2300" dirty="0">
                <a:latin typeface="Verdana"/>
                <a:cs typeface="Verdana"/>
              </a:rPr>
              <a:t> 1 </a:t>
            </a:r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4314484" y="684172"/>
            <a:ext cx="1153584" cy="431800"/>
            <a:chOff x="3419475" y="1268413"/>
            <a:chExt cx="865188" cy="431800"/>
          </a:xfrm>
        </p:grpSpPr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3419475" y="1412875"/>
              <a:ext cx="865188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1 </a:t>
              </a:r>
            </a:p>
          </p:txBody>
        </p:sp>
        <p:cxnSp>
          <p:nvCxnSpPr>
            <p:cNvPr id="61" name="Straight Connector 60"/>
            <p:cNvCxnSpPr>
              <a:cxnSpLocks noChangeShapeType="1"/>
            </p:cNvCxnSpPr>
            <p:nvPr/>
          </p:nvCxnSpPr>
          <p:spPr bwMode="auto">
            <a:xfrm flipV="1">
              <a:off x="4067175" y="1268413"/>
              <a:ext cx="144463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" name="Group 26"/>
          <p:cNvGrpSpPr>
            <a:grpSpLocks/>
          </p:cNvGrpSpPr>
          <p:nvPr/>
        </p:nvGrpSpPr>
        <p:grpSpPr bwMode="auto">
          <a:xfrm>
            <a:off x="6234443" y="684172"/>
            <a:ext cx="1153583" cy="431800"/>
            <a:chOff x="4859338" y="1268413"/>
            <a:chExt cx="865187" cy="431800"/>
          </a:xfrm>
        </p:grpSpPr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4859338" y="1412875"/>
              <a:ext cx="865187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5 </a:t>
              </a:r>
            </a:p>
          </p:txBody>
        </p:sp>
        <p:cxnSp>
          <p:nvCxnSpPr>
            <p:cNvPr id="64" name="Straight Connector 63"/>
            <p:cNvCxnSpPr>
              <a:cxnSpLocks noChangeShapeType="1"/>
            </p:cNvCxnSpPr>
            <p:nvPr/>
          </p:nvCxnSpPr>
          <p:spPr bwMode="auto">
            <a:xfrm flipH="1" flipV="1">
              <a:off x="4859338" y="1268413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5" name="Group 27"/>
          <p:cNvGrpSpPr>
            <a:grpSpLocks/>
          </p:cNvGrpSpPr>
          <p:nvPr/>
        </p:nvGrpSpPr>
        <p:grpSpPr bwMode="auto">
          <a:xfrm>
            <a:off x="6812153" y="1115973"/>
            <a:ext cx="1151467" cy="433387"/>
            <a:chOff x="5292725" y="1700213"/>
            <a:chExt cx="863600" cy="433387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5292725" y="18446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6 </a:t>
              </a:r>
            </a:p>
          </p:txBody>
        </p:sp>
        <p:cxnSp>
          <p:nvCxnSpPr>
            <p:cNvPr id="67" name="Straight Connector 66"/>
            <p:cNvCxnSpPr>
              <a:cxnSpLocks noChangeShapeType="1"/>
            </p:cNvCxnSpPr>
            <p:nvPr/>
          </p:nvCxnSpPr>
          <p:spPr bwMode="auto">
            <a:xfrm flipH="1" flipV="1">
              <a:off x="5364163" y="1700213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8" name="Group 28"/>
          <p:cNvGrpSpPr>
            <a:grpSpLocks/>
          </p:cNvGrpSpPr>
          <p:nvPr/>
        </p:nvGrpSpPr>
        <p:grpSpPr bwMode="auto">
          <a:xfrm>
            <a:off x="7290517" y="1549359"/>
            <a:ext cx="1153584" cy="431800"/>
            <a:chOff x="5651500" y="2133600"/>
            <a:chExt cx="865188" cy="431800"/>
          </a:xfrm>
        </p:grpSpPr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5651500" y="2276475"/>
              <a:ext cx="865188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7 </a:t>
              </a:r>
            </a:p>
          </p:txBody>
        </p:sp>
        <p:cxnSp>
          <p:nvCxnSpPr>
            <p:cNvPr id="70" name="Straight Connector 69"/>
            <p:cNvCxnSpPr>
              <a:cxnSpLocks noChangeShapeType="1"/>
            </p:cNvCxnSpPr>
            <p:nvPr/>
          </p:nvCxnSpPr>
          <p:spPr bwMode="auto">
            <a:xfrm flipH="1" flipV="1">
              <a:off x="5795963" y="21336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23"/>
          <p:cNvSpPr txBox="1">
            <a:spLocks noChangeArrowheads="1"/>
          </p:cNvSpPr>
          <p:nvPr/>
        </p:nvSpPr>
        <p:spPr bwMode="auto">
          <a:xfrm>
            <a:off x="5268791" y="-47606"/>
            <a:ext cx="115358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bg1"/>
                </a:solidFill>
                <a:latin typeface="Verdana"/>
                <a:cs typeface="Verdana"/>
              </a:rPr>
              <a:t>YOU</a:t>
            </a:r>
          </a:p>
        </p:txBody>
      </p:sp>
      <p:grpSp>
        <p:nvGrpSpPr>
          <p:cNvPr id="72" name="Group 6"/>
          <p:cNvGrpSpPr>
            <a:grpSpLocks/>
          </p:cNvGrpSpPr>
          <p:nvPr/>
        </p:nvGrpSpPr>
        <p:grpSpPr bwMode="auto">
          <a:xfrm>
            <a:off x="3738753" y="1115973"/>
            <a:ext cx="1151467" cy="433387"/>
            <a:chOff x="2987675" y="1700213"/>
            <a:chExt cx="863600" cy="433387"/>
          </a:xfrm>
        </p:grpSpPr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2987675" y="18446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2</a:t>
              </a:r>
            </a:p>
          </p:txBody>
        </p:sp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flipV="1">
              <a:off x="3635375" y="1700213"/>
              <a:ext cx="144463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5" name="Group 7"/>
          <p:cNvGrpSpPr>
            <a:grpSpLocks/>
          </p:cNvGrpSpPr>
          <p:nvPr/>
        </p:nvGrpSpPr>
        <p:grpSpPr bwMode="auto">
          <a:xfrm>
            <a:off x="3355637" y="1549359"/>
            <a:ext cx="1151467" cy="431800"/>
            <a:chOff x="2700338" y="2133600"/>
            <a:chExt cx="863600" cy="431800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2700338" y="22764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3 </a:t>
              </a:r>
            </a:p>
          </p:txBody>
        </p:sp>
        <p:cxnSp>
          <p:nvCxnSpPr>
            <p:cNvPr id="77" name="Straight Connector 76"/>
            <p:cNvCxnSpPr>
              <a:cxnSpLocks noChangeShapeType="1"/>
            </p:cNvCxnSpPr>
            <p:nvPr/>
          </p:nvCxnSpPr>
          <p:spPr bwMode="auto">
            <a:xfrm flipV="1">
              <a:off x="3348038" y="21336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8" name="Group 16"/>
          <p:cNvGrpSpPr>
            <a:grpSpLocks/>
          </p:cNvGrpSpPr>
          <p:nvPr/>
        </p:nvGrpSpPr>
        <p:grpSpPr bwMode="auto">
          <a:xfrm>
            <a:off x="2970504" y="1981159"/>
            <a:ext cx="1153583" cy="431800"/>
            <a:chOff x="2411413" y="2565400"/>
            <a:chExt cx="865187" cy="431800"/>
          </a:xfrm>
        </p:grpSpPr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2411413" y="2708275"/>
              <a:ext cx="865187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4</a:t>
              </a:r>
            </a:p>
          </p:txBody>
        </p:sp>
        <p:cxnSp>
          <p:nvCxnSpPr>
            <p:cNvPr id="80" name="Straight Connector 79"/>
            <p:cNvCxnSpPr>
              <a:cxnSpLocks noChangeShapeType="1"/>
            </p:cNvCxnSpPr>
            <p:nvPr/>
          </p:nvCxnSpPr>
          <p:spPr bwMode="auto">
            <a:xfrm flipV="1">
              <a:off x="2987675" y="2565400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1" name="Group 20"/>
          <p:cNvGrpSpPr>
            <a:grpSpLocks/>
          </p:cNvGrpSpPr>
          <p:nvPr/>
        </p:nvGrpSpPr>
        <p:grpSpPr bwMode="auto">
          <a:xfrm>
            <a:off x="2587285" y="2412959"/>
            <a:ext cx="1151467" cy="431800"/>
            <a:chOff x="2124075" y="2997200"/>
            <a:chExt cx="863600" cy="431800"/>
          </a:xfrm>
        </p:grpSpPr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2124075" y="31416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4 </a:t>
              </a:r>
            </a:p>
          </p:txBody>
        </p:sp>
        <p:cxnSp>
          <p:nvCxnSpPr>
            <p:cNvPr id="83" name="Straight Connector 82"/>
            <p:cNvCxnSpPr>
              <a:cxnSpLocks noChangeShapeType="1"/>
            </p:cNvCxnSpPr>
            <p:nvPr/>
          </p:nvCxnSpPr>
          <p:spPr bwMode="auto">
            <a:xfrm flipV="1">
              <a:off x="2627313" y="29972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4" name="Group 21"/>
          <p:cNvGrpSpPr>
            <a:grpSpLocks/>
          </p:cNvGrpSpPr>
          <p:nvPr/>
        </p:nvGrpSpPr>
        <p:grpSpPr bwMode="auto">
          <a:xfrm>
            <a:off x="2202051" y="2844759"/>
            <a:ext cx="1153584" cy="431800"/>
            <a:chOff x="1835150" y="3429000"/>
            <a:chExt cx="865188" cy="431800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1835150" y="3573463"/>
              <a:ext cx="865188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5 </a:t>
              </a:r>
            </a:p>
          </p:txBody>
        </p:sp>
        <p:cxnSp>
          <p:nvCxnSpPr>
            <p:cNvPr id="86" name="Straight Connector 85"/>
            <p:cNvCxnSpPr>
              <a:cxnSpLocks noChangeShapeType="1"/>
            </p:cNvCxnSpPr>
            <p:nvPr/>
          </p:nvCxnSpPr>
          <p:spPr bwMode="auto">
            <a:xfrm flipV="1">
              <a:off x="2339975" y="34290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" name="Group 22"/>
          <p:cNvGrpSpPr>
            <a:grpSpLocks/>
          </p:cNvGrpSpPr>
          <p:nvPr/>
        </p:nvGrpSpPr>
        <p:grpSpPr bwMode="auto">
          <a:xfrm>
            <a:off x="1723685" y="3276559"/>
            <a:ext cx="1151467" cy="431800"/>
            <a:chOff x="1476375" y="3860800"/>
            <a:chExt cx="863600" cy="431800"/>
          </a:xfrm>
        </p:grpSpPr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1476375" y="40052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5</a:t>
              </a:r>
            </a:p>
          </p:txBody>
        </p:sp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flipV="1">
              <a:off x="2051050" y="38608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0" name="Group 23"/>
          <p:cNvGrpSpPr>
            <a:grpSpLocks/>
          </p:cNvGrpSpPr>
          <p:nvPr/>
        </p:nvGrpSpPr>
        <p:grpSpPr bwMode="auto">
          <a:xfrm>
            <a:off x="1243201" y="3708359"/>
            <a:ext cx="1151467" cy="431800"/>
            <a:chOff x="1116013" y="4292600"/>
            <a:chExt cx="863600" cy="431800"/>
          </a:xfrm>
        </p:grpSpPr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1116013" y="44370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6 </a:t>
              </a:r>
            </a:p>
          </p:txBody>
        </p:sp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 flipV="1">
              <a:off x="1763713" y="42926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3" name="Group 24"/>
          <p:cNvGrpSpPr>
            <a:grpSpLocks/>
          </p:cNvGrpSpPr>
          <p:nvPr/>
        </p:nvGrpSpPr>
        <p:grpSpPr bwMode="auto">
          <a:xfrm>
            <a:off x="858110" y="4140159"/>
            <a:ext cx="1153583" cy="433388"/>
            <a:chOff x="827088" y="4724400"/>
            <a:chExt cx="865187" cy="433388"/>
          </a:xfrm>
        </p:grpSpPr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827088" y="4868863"/>
              <a:ext cx="865187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6</a:t>
              </a:r>
            </a:p>
          </p:txBody>
        </p: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 flipV="1">
              <a:off x="1476375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6" name="Group 25"/>
          <p:cNvGrpSpPr>
            <a:grpSpLocks/>
          </p:cNvGrpSpPr>
          <p:nvPr/>
        </p:nvGrpSpPr>
        <p:grpSpPr bwMode="auto">
          <a:xfrm>
            <a:off x="379601" y="4573547"/>
            <a:ext cx="1151467" cy="431800"/>
            <a:chOff x="468313" y="5157788"/>
            <a:chExt cx="863600" cy="431800"/>
          </a:xfrm>
        </p:grpSpPr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468313" y="5300663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6 </a:t>
              </a:r>
            </a:p>
          </p:txBody>
        </p:sp>
        <p:cxnSp>
          <p:nvCxnSpPr>
            <p:cNvPr id="98" name="Straight Connector 97"/>
            <p:cNvCxnSpPr>
              <a:cxnSpLocks noChangeShapeType="1"/>
            </p:cNvCxnSpPr>
            <p:nvPr/>
          </p:nvCxnSpPr>
          <p:spPr bwMode="auto">
            <a:xfrm flipV="1">
              <a:off x="1187450" y="5157788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7868368" y="1981159"/>
            <a:ext cx="1151467" cy="431800"/>
            <a:chOff x="6084888" y="2565400"/>
            <a:chExt cx="863600" cy="431800"/>
          </a:xfrm>
        </p:grpSpPr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6084888" y="2708275"/>
              <a:ext cx="863600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8</a:t>
              </a:r>
            </a:p>
          </p:txBody>
        </p:sp>
        <p:cxnSp>
          <p:nvCxnSpPr>
            <p:cNvPr id="101" name="Straight Connector 100"/>
            <p:cNvCxnSpPr>
              <a:cxnSpLocks noChangeShapeType="1"/>
            </p:cNvCxnSpPr>
            <p:nvPr/>
          </p:nvCxnSpPr>
          <p:spPr bwMode="auto">
            <a:xfrm flipH="1" flipV="1">
              <a:off x="6227763" y="2565400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8251485" y="2412959"/>
            <a:ext cx="1151467" cy="431800"/>
            <a:chOff x="6372225" y="2997200"/>
            <a:chExt cx="863600" cy="431800"/>
          </a:xfrm>
        </p:grpSpPr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6372225" y="31416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8 </a:t>
              </a:r>
            </a:p>
          </p:txBody>
        </p:sp>
        <p:cxnSp>
          <p:nvCxnSpPr>
            <p:cNvPr id="104" name="Straight Connector 103"/>
            <p:cNvCxnSpPr>
              <a:cxnSpLocks noChangeShapeType="1"/>
            </p:cNvCxnSpPr>
            <p:nvPr/>
          </p:nvCxnSpPr>
          <p:spPr bwMode="auto">
            <a:xfrm flipH="1" flipV="1">
              <a:off x="6588125" y="29972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" name="Group 31"/>
          <p:cNvGrpSpPr>
            <a:grpSpLocks/>
          </p:cNvGrpSpPr>
          <p:nvPr/>
        </p:nvGrpSpPr>
        <p:grpSpPr bwMode="auto">
          <a:xfrm>
            <a:off x="8634743" y="2844759"/>
            <a:ext cx="1153583" cy="431800"/>
            <a:chOff x="6659563" y="3429000"/>
            <a:chExt cx="865187" cy="431800"/>
          </a:xfrm>
        </p:grpSpPr>
        <p:cxnSp>
          <p:nvCxnSpPr>
            <p:cNvPr id="106" name="Straight Connector 105"/>
            <p:cNvCxnSpPr>
              <a:cxnSpLocks noChangeShapeType="1"/>
            </p:cNvCxnSpPr>
            <p:nvPr/>
          </p:nvCxnSpPr>
          <p:spPr bwMode="auto">
            <a:xfrm flipH="1" flipV="1">
              <a:off x="6948488" y="34290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6659563" y="3573463"/>
              <a:ext cx="865187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9 </a:t>
              </a:r>
            </a:p>
          </p:txBody>
        </p:sp>
      </p:grpSp>
      <p:grpSp>
        <p:nvGrpSpPr>
          <p:cNvPr id="108" name="Group 32"/>
          <p:cNvGrpSpPr>
            <a:grpSpLocks/>
          </p:cNvGrpSpPr>
          <p:nvPr/>
        </p:nvGrpSpPr>
        <p:grpSpPr bwMode="auto">
          <a:xfrm>
            <a:off x="9115084" y="3276559"/>
            <a:ext cx="1153584" cy="431800"/>
            <a:chOff x="7019925" y="3860800"/>
            <a:chExt cx="865188" cy="431800"/>
          </a:xfrm>
        </p:grpSpPr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 flipH="1" flipV="1">
              <a:off x="7235825" y="3860800"/>
              <a:ext cx="144463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019925" y="4005263"/>
              <a:ext cx="865188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9 </a:t>
              </a:r>
            </a:p>
          </p:txBody>
        </p:sp>
      </p:grpSp>
      <p:grpSp>
        <p:nvGrpSpPr>
          <p:cNvPr id="111" name="Group 33"/>
          <p:cNvGrpSpPr>
            <a:grpSpLocks/>
          </p:cNvGrpSpPr>
          <p:nvPr/>
        </p:nvGrpSpPr>
        <p:grpSpPr bwMode="auto">
          <a:xfrm>
            <a:off x="9500317" y="3708359"/>
            <a:ext cx="1151467" cy="431800"/>
            <a:chOff x="7308850" y="4292600"/>
            <a:chExt cx="863600" cy="431800"/>
          </a:xfrm>
        </p:grpSpPr>
        <p:cxnSp>
          <p:nvCxnSpPr>
            <p:cNvPr id="112" name="Straight Connector 111"/>
            <p:cNvCxnSpPr>
              <a:cxnSpLocks noChangeShapeType="1"/>
            </p:cNvCxnSpPr>
            <p:nvPr/>
          </p:nvCxnSpPr>
          <p:spPr bwMode="auto">
            <a:xfrm flipH="1" flipV="1">
              <a:off x="7596188" y="4292600"/>
              <a:ext cx="144462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7308850" y="4437063"/>
              <a:ext cx="863600" cy="2873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9 </a:t>
              </a:r>
            </a:p>
          </p:txBody>
        </p:sp>
      </p:grpSp>
      <p:grpSp>
        <p:nvGrpSpPr>
          <p:cNvPr id="114" name="Group 34"/>
          <p:cNvGrpSpPr>
            <a:grpSpLocks/>
          </p:cNvGrpSpPr>
          <p:nvPr/>
        </p:nvGrpSpPr>
        <p:grpSpPr bwMode="auto">
          <a:xfrm>
            <a:off x="9788187" y="4140159"/>
            <a:ext cx="1344084" cy="433388"/>
            <a:chOff x="7524750" y="4724400"/>
            <a:chExt cx="1008063" cy="433388"/>
          </a:xfrm>
        </p:grpSpPr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flipH="1" flipV="1">
              <a:off x="7885113" y="4724400"/>
              <a:ext cx="142875" cy="14446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7524750" y="48688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10 </a:t>
              </a:r>
            </a:p>
          </p:txBody>
        </p:sp>
      </p:grpSp>
      <p:grpSp>
        <p:nvGrpSpPr>
          <p:cNvPr id="117" name="Group 35"/>
          <p:cNvGrpSpPr>
            <a:grpSpLocks/>
          </p:cNvGrpSpPr>
          <p:nvPr/>
        </p:nvGrpSpPr>
        <p:grpSpPr bwMode="auto">
          <a:xfrm>
            <a:off x="10076055" y="4573547"/>
            <a:ext cx="1344084" cy="431800"/>
            <a:chOff x="7740650" y="5157788"/>
            <a:chExt cx="1008063" cy="431800"/>
          </a:xfrm>
        </p:grpSpPr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7740650" y="53006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10 </a:t>
              </a:r>
            </a:p>
          </p:txBody>
        </p:sp>
        <p:cxnSp>
          <p:nvCxnSpPr>
            <p:cNvPr id="119" name="Straight Connector 118"/>
            <p:cNvCxnSpPr>
              <a:cxnSpLocks noChangeShapeType="1"/>
            </p:cNvCxnSpPr>
            <p:nvPr/>
          </p:nvCxnSpPr>
          <p:spPr bwMode="auto">
            <a:xfrm flipH="1" flipV="1">
              <a:off x="8172450" y="5157788"/>
              <a:ext cx="144463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0" name="Group 36"/>
          <p:cNvGrpSpPr>
            <a:grpSpLocks/>
          </p:cNvGrpSpPr>
          <p:nvPr/>
        </p:nvGrpSpPr>
        <p:grpSpPr bwMode="auto">
          <a:xfrm>
            <a:off x="10363919" y="5005345"/>
            <a:ext cx="1344084" cy="431800"/>
            <a:chOff x="7956550" y="5589588"/>
            <a:chExt cx="1008063" cy="431800"/>
          </a:xfrm>
        </p:grpSpPr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7956550" y="5732463"/>
              <a:ext cx="1008063" cy="288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10 </a:t>
              </a:r>
            </a:p>
          </p:txBody>
        </p:sp>
        <p:cxnSp>
          <p:nvCxnSpPr>
            <p:cNvPr id="122" name="Straight Connector 121"/>
            <p:cNvCxnSpPr>
              <a:cxnSpLocks noChangeShapeType="1"/>
            </p:cNvCxnSpPr>
            <p:nvPr/>
          </p:nvCxnSpPr>
          <p:spPr bwMode="auto">
            <a:xfrm flipH="1" flipV="1">
              <a:off x="8459788" y="5589588"/>
              <a:ext cx="144462" cy="1428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3" name="Group 37"/>
          <p:cNvGrpSpPr>
            <a:grpSpLocks/>
          </p:cNvGrpSpPr>
          <p:nvPr/>
        </p:nvGrpSpPr>
        <p:grpSpPr bwMode="auto">
          <a:xfrm>
            <a:off x="10651784" y="5437147"/>
            <a:ext cx="1295400" cy="431800"/>
            <a:chOff x="8172450" y="6021388"/>
            <a:chExt cx="971550" cy="431800"/>
          </a:xfrm>
        </p:grpSpPr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8172450" y="6165850"/>
              <a:ext cx="971550" cy="2873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en-US" sz="2300" dirty="0" err="1">
                  <a:latin typeface="Verdana"/>
                  <a:cs typeface="Verdana"/>
                </a:rPr>
                <a:t>Mth</a:t>
              </a:r>
              <a:r>
                <a:rPr lang="en-US" sz="2300" dirty="0">
                  <a:latin typeface="Verdana"/>
                  <a:cs typeface="Verdana"/>
                </a:rPr>
                <a:t> 10 </a:t>
              </a:r>
            </a:p>
          </p:txBody>
        </p:sp>
        <p:cxnSp>
          <p:nvCxnSpPr>
            <p:cNvPr id="125" name="Straight Connector 124"/>
            <p:cNvCxnSpPr>
              <a:cxnSpLocks noChangeShapeType="1"/>
            </p:cNvCxnSpPr>
            <p:nvPr/>
          </p:nvCxnSpPr>
          <p:spPr bwMode="auto">
            <a:xfrm flipH="1" flipV="1">
              <a:off x="8748713" y="6021388"/>
              <a:ext cx="144462" cy="14446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6" name="TextBox 88"/>
          <p:cNvSpPr txBox="1">
            <a:spLocks noChangeArrowheads="1"/>
          </p:cNvSpPr>
          <p:nvPr/>
        </p:nvSpPr>
        <p:spPr bwMode="auto">
          <a:xfrm>
            <a:off x="2341905" y="4263945"/>
            <a:ext cx="7078699" cy="180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700" b="1" u="sng" dirty="0">
                <a:solidFill>
                  <a:srgbClr val="FFFFFF"/>
                </a:solidFill>
                <a:latin typeface="Verdana"/>
                <a:cs typeface="Verdana"/>
              </a:rPr>
              <a:t>Each UFO=</a:t>
            </a:r>
          </a:p>
          <a:p>
            <a:pPr algn="ctr" eaLnBrk="1" hangingPunct="1"/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•  300 – 600 BV Initial</a:t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• 150 – 500 BV/Month Personal Use</a:t>
            </a:r>
            <a:b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• 100 – 600 BV/Month Sales</a:t>
            </a:r>
            <a:endParaRPr lang="en-US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E81F22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ACHIEVE YOUR GOALS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1124448" y="2325525"/>
            <a:ext cx="10153167" cy="4525963"/>
          </a:xfrm>
          <a:prstGeom prst="rect">
            <a:avLst/>
          </a:prstGeom>
        </p:spPr>
        <p:txBody>
          <a:bodyPr lIns="91230" tIns="45718" rIns="91230" bIns="4571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dirty="0">
                <a:latin typeface="Verdana"/>
                <a:ea typeface="ＭＳ Ｐゴシック" charset="0"/>
                <a:cs typeface="Verdana"/>
              </a:rPr>
              <a:t>By solely relying on </a:t>
            </a:r>
            <a:r>
              <a:rPr lang="en-US" sz="2900" b="1" u="sng" dirty="0">
                <a:latin typeface="Verdana"/>
                <a:ea typeface="ＭＳ Ｐゴシック" charset="0"/>
                <a:cs typeface="Verdana"/>
              </a:rPr>
              <a:t>your</a:t>
            </a:r>
            <a:r>
              <a:rPr lang="en-US" sz="2900" b="1" dirty="0">
                <a:latin typeface="Verdana"/>
                <a:ea typeface="ＭＳ Ｐゴシック" charset="0"/>
                <a:cs typeface="Verdana"/>
              </a:rPr>
              <a:t> </a:t>
            </a:r>
            <a:r>
              <a:rPr lang="en-US" sz="2900" dirty="0">
                <a:latin typeface="Verdana"/>
                <a:ea typeface="ＭＳ Ｐゴシック" charset="0"/>
                <a:cs typeface="Verdana"/>
              </a:rPr>
              <a:t>efforts and results</a:t>
            </a:r>
            <a:endParaRPr lang="en-US" sz="2900" b="1" u="sng" dirty="0">
              <a:latin typeface="Verdana"/>
              <a:ea typeface="ＭＳ Ｐゴシック" charset="0"/>
              <a:cs typeface="Verdana"/>
            </a:endParaRPr>
          </a:p>
          <a:p>
            <a:pPr marL="0" indent="0" algn="ctr">
              <a:buNone/>
            </a:pPr>
            <a:r>
              <a:rPr lang="en-US" sz="2900" b="1" u="sng" dirty="0">
                <a:latin typeface="Verdana"/>
                <a:ea typeface="ＭＳ Ｐゴシック" charset="0"/>
                <a:cs typeface="Verdana"/>
              </a:rPr>
              <a:t>OR</a:t>
            </a:r>
            <a:endParaRPr lang="en-US" sz="2900" u="sng" dirty="0">
              <a:latin typeface="Verdana"/>
              <a:ea typeface="ＭＳ Ｐゴシック" charset="0"/>
              <a:cs typeface="Verdana"/>
            </a:endParaRPr>
          </a:p>
          <a:p>
            <a:pPr marL="0" indent="0" algn="ctr">
              <a:buNone/>
            </a:pPr>
            <a:r>
              <a:rPr lang="en-US" sz="2900" dirty="0">
                <a:latin typeface="Verdana"/>
                <a:ea typeface="ＭＳ Ｐゴシック" charset="0"/>
                <a:cs typeface="Verdana"/>
              </a:rPr>
              <a:t>By building two (2) teams of </a:t>
            </a:r>
            <a:r>
              <a:rPr lang="en-US" sz="2900" dirty="0" err="1">
                <a:latin typeface="Verdana"/>
                <a:ea typeface="ＭＳ Ｐゴシック" charset="0"/>
                <a:cs typeface="Verdana"/>
              </a:rPr>
              <a:t>UnFranchise</a:t>
            </a:r>
            <a:r>
              <a:rPr lang="en-US" sz="2900" baseline="30000" dirty="0">
                <a:latin typeface="Verdana"/>
                <a:ea typeface="ＭＳ Ｐゴシック" charset="0"/>
                <a:cs typeface="Verdana"/>
              </a:rPr>
              <a:t>®</a:t>
            </a:r>
            <a:r>
              <a:rPr lang="en-US" sz="2900" dirty="0">
                <a:latin typeface="Verdana"/>
                <a:ea typeface="ＭＳ Ｐゴシック" charset="0"/>
                <a:cs typeface="Verdana"/>
              </a:rPr>
              <a:t> Owners</a:t>
            </a:r>
          </a:p>
          <a:p>
            <a:pPr marL="0" indent="0" algn="ctr">
              <a:buNone/>
            </a:pPr>
            <a:endParaRPr lang="en-US" dirty="0" smtClean="0">
              <a:latin typeface="Verdana"/>
              <a:ea typeface="ＭＳ Ｐゴシック" charset="0"/>
              <a:cs typeface="Verdana"/>
            </a:endParaRPr>
          </a:p>
          <a:p>
            <a:pPr marL="0" indent="0" algn="ctr">
              <a:buNone/>
            </a:pPr>
            <a:endParaRPr lang="en-US" dirty="0"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55" name="Picture 54" descr="https://encrypted-tbn2.gstatic.com/images?q=tbn:ANd9GcR_SDLkBg-YaY5LyFUXav1ZJT_HItga4Yeb66O28fA0PplHU9cG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37" y="4205667"/>
            <a:ext cx="3556000" cy="17668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https://encrypted-tbn0.gstatic.com/images?q=tbn:ANd9GcQm426tQajp8XU1rJa6kBJ2G2PsTX7s_Q2whevYwUEgmrtkuC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37" y="4260163"/>
            <a:ext cx="3556000" cy="163988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3" y="144556"/>
            <a:ext cx="9715500" cy="5278344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YOU NEED TO TAKE FULL RESPONSIBILITY FOR YOUR OWN SUCCESS.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endParaRPr lang="en-US" sz="51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THIS IS YOUR BUSINESS AND YOUR INCOME!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3" y="144556"/>
            <a:ext cx="9715500" cy="5278344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THIS IS A PART-TIME BUSINESS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endParaRPr lang="en-US" sz="51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NOT A SPARE TIME BUSINESS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3" y="144556"/>
            <a:ext cx="9715500" cy="5278344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YOU CAN’T PUT YOUR MA UNFRANCHISE BUSINESS 2ND, 3RD OR 4TH ON THE PRIORITY LIST AND EXPECT IT TO PAY YOU 1ST!!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48" y="2539536"/>
            <a:ext cx="9700693" cy="8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3" y="144556"/>
            <a:ext cx="9715500" cy="5278344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YOU HAVE TO USE THE GETTING STARTED GUIDE!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endParaRPr lang="en-US" sz="51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FOCUS ON BECOMING A MASTER UFO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3" y="144556"/>
            <a:ext cx="9715500" cy="5278344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SET THE NEW DISTRIBUTORS CALENDAR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endParaRPr lang="en-US" sz="51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WHEN ARE THEY GOING TO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417445" y="462749"/>
            <a:ext cx="10217427" cy="5123183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dirty="0"/>
              <a:t>ARRANGE YOUR LIFE AROUND MARKET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altLang="zh-TW" sz="5100" b="1" dirty="0"/>
              <a:t>HONG</a:t>
            </a:r>
            <a:r>
              <a:rPr lang="zh-TW" altLang="en-US" sz="5100" b="1" dirty="0"/>
              <a:t> </a:t>
            </a:r>
            <a:r>
              <a:rPr lang="en-US" altLang="zh-TW" sz="5100" b="1" dirty="0"/>
              <a:t>KONG</a:t>
            </a:r>
            <a:endParaRPr lang="en-US" sz="51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4040738" algn="l"/>
              </a:tabLst>
            </a:pPr>
            <a:r>
              <a:rPr lang="en-US" sz="5100" b="1" i="1" dirty="0"/>
              <a:t>NOT MA AROUND </a:t>
            </a:r>
            <a:br>
              <a:rPr lang="en-US" sz="5100" b="1" i="1" dirty="0"/>
            </a:br>
            <a:r>
              <a:rPr lang="en-US" sz="5100" b="1" i="1" dirty="0"/>
              <a:t>YOUR LIFE!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RESULT PRODUCING </a:t>
            </a:r>
            <a:b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ACTIVITIES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53480" y="1881197"/>
            <a:ext cx="7808533" cy="4525963"/>
          </a:xfrm>
          <a:prstGeom prst="rect">
            <a:avLst/>
          </a:prstGeom>
        </p:spPr>
        <p:txBody>
          <a:bodyPr lIns="91230" tIns="45718" rIns="91230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HOW MUCH BV &amp; IBV DID YOU CREATE THIS WEEK?</a:t>
            </a:r>
          </a:p>
          <a:p>
            <a:endParaRPr lang="en-US" b="1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HOW MANY TIMES DID YOU SHOW THE PLAN THIS WEEK?</a:t>
            </a:r>
          </a:p>
          <a:p>
            <a:endParaRPr lang="en-US" b="1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HOW MANY TICKETS DO YOU HAVE TO THE NEXT EVENT (LOCAL/CORP)?</a:t>
            </a:r>
          </a:p>
          <a:p>
            <a:endParaRPr lang="en-US" b="1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endParaRPr lang="en-US" b="1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48" y="2539536"/>
            <a:ext cx="9700693" cy="85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2193" y="2880772"/>
            <a:ext cx="8282152" cy="1323439"/>
          </a:xfrm>
          <a:prstGeom prst="rect">
            <a:avLst/>
          </a:prstGeom>
          <a:noFill/>
        </p:spPr>
        <p:txBody>
          <a:bodyPr wrap="square" lIns="91230" tIns="45718" rIns="91230" bIns="45718" rtlCol="0">
            <a:spAutoFit/>
          </a:bodyPr>
          <a:lstStyle/>
          <a:p>
            <a:pPr lvl="0"/>
            <a:r>
              <a:rPr lang="en-US" sz="8000" b="1" dirty="0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/>
                <a:cs typeface="Verdana"/>
              </a:rPr>
              <a:t>ABC PATTERN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2193" y="4204144"/>
            <a:ext cx="8282152" cy="907941"/>
          </a:xfrm>
          <a:prstGeom prst="rect">
            <a:avLst/>
          </a:prstGeom>
          <a:noFill/>
        </p:spPr>
        <p:txBody>
          <a:bodyPr wrap="square" lIns="91230" tIns="45718" rIns="91230" bIns="45718" rtlCol="0">
            <a:spAutoFit/>
          </a:bodyPr>
          <a:lstStyle/>
          <a:p>
            <a:pPr lvl="0" algn="ctr"/>
            <a:r>
              <a:rPr lang="en-US" sz="5300" i="1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/>
                <a:cs typeface="Verdana"/>
              </a:rPr>
              <a:t>Power of Duplication</a:t>
            </a:r>
            <a:endParaRPr lang="en-US" sz="5300" i="1" dirty="0"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latin typeface="Verdana"/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04" y="5234747"/>
            <a:ext cx="3739055" cy="3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1190582"/>
            <a:ext cx="10363200" cy="2286183"/>
          </a:xfrm>
          <a:prstGeom prst="rect">
            <a:avLst/>
          </a:prstGeom>
        </p:spPr>
        <p:txBody>
          <a:bodyPr lIns="91230" tIns="45718" rIns="91230" bIns="45718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8000" b="1" dirty="0">
                <a:solidFill>
                  <a:prstClr val="white"/>
                </a:solidFill>
                <a:latin typeface="Verdana"/>
                <a:cs typeface="Verdana"/>
              </a:rPr>
              <a:t>POWER OF LEVERAGE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2" y="3713015"/>
            <a:ext cx="12192003" cy="1752600"/>
          </a:xfrm>
          <a:prstGeom prst="rect">
            <a:avLst/>
          </a:prstGeom>
        </p:spPr>
        <p:txBody>
          <a:bodyPr lIns="91230" tIns="45718" rIns="91230" bIns="45718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 smtClean="0">
                <a:solidFill>
                  <a:prstClr val="white"/>
                </a:solidFill>
                <a:latin typeface="Verdana"/>
                <a:cs typeface="Verdana"/>
              </a:rPr>
              <a:t>Do you want to make </a:t>
            </a:r>
            <a:r>
              <a:rPr lang="en-US" altLang="zh-TW" i="1" dirty="0" smtClean="0">
                <a:solidFill>
                  <a:prstClr val="white"/>
                </a:solidFill>
                <a:latin typeface="Verdana"/>
                <a:cs typeface="Verdana"/>
              </a:rPr>
              <a:t>HK</a:t>
            </a:r>
            <a:r>
              <a:rPr lang="en-US" i="1" dirty="0" smtClean="0">
                <a:solidFill>
                  <a:prstClr val="white"/>
                </a:solidFill>
                <a:latin typeface="Verdana"/>
                <a:cs typeface="Verdana"/>
              </a:rPr>
              <a:t>$</a:t>
            </a:r>
            <a:r>
              <a:rPr lang="en-US" altLang="zh-TW" i="1" dirty="0" smtClean="0">
                <a:solidFill>
                  <a:prstClr val="white"/>
                </a:solidFill>
                <a:latin typeface="Verdana"/>
                <a:cs typeface="Verdana"/>
              </a:rPr>
              <a:t>11,500</a:t>
            </a:r>
            <a:r>
              <a:rPr lang="en-US" i="1" dirty="0" smtClean="0">
                <a:solidFill>
                  <a:prstClr val="white"/>
                </a:solidFill>
                <a:latin typeface="Verdana"/>
                <a:cs typeface="Verdana"/>
              </a:rPr>
              <a:t>/week </a:t>
            </a:r>
            <a:r>
              <a:rPr lang="en-US" b="1" i="1" dirty="0" smtClean="0">
                <a:solidFill>
                  <a:prstClr val="white"/>
                </a:solidFill>
                <a:latin typeface="Verdana"/>
                <a:cs typeface="Verdana"/>
              </a:rPr>
              <a:t>FAST?</a:t>
            </a:r>
          </a:p>
          <a:p>
            <a:pPr marL="0" indent="0" algn="ctr">
              <a:buNone/>
            </a:pPr>
            <a:r>
              <a:rPr lang="en-US" b="1" i="1" dirty="0" smtClean="0">
                <a:solidFill>
                  <a:prstClr val="white"/>
                </a:solidFill>
                <a:latin typeface="Verdana"/>
                <a:cs typeface="Verdana"/>
              </a:rPr>
              <a:t>OR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prstClr val="white"/>
                </a:solidFill>
                <a:latin typeface="Verdana"/>
                <a:cs typeface="Verdana"/>
              </a:rPr>
              <a:t>Do you want to make a </a:t>
            </a:r>
            <a:r>
              <a:rPr lang="en-US" altLang="zh-TW" i="1" dirty="0" smtClean="0">
                <a:solidFill>
                  <a:prstClr val="white"/>
                </a:solidFill>
                <a:latin typeface="Verdana"/>
                <a:cs typeface="Verdana"/>
              </a:rPr>
              <a:t>HK</a:t>
            </a:r>
            <a:r>
              <a:rPr lang="en-US" i="1" dirty="0" smtClean="0">
                <a:solidFill>
                  <a:prstClr val="white"/>
                </a:solidFill>
                <a:latin typeface="Verdana"/>
                <a:cs typeface="Verdana"/>
              </a:rPr>
              <a:t>$</a:t>
            </a:r>
            <a:r>
              <a:rPr lang="en-US" altLang="zh-TW" i="1" dirty="0" smtClean="0">
                <a:solidFill>
                  <a:prstClr val="white"/>
                </a:solidFill>
                <a:latin typeface="Verdana"/>
                <a:cs typeface="Verdana"/>
              </a:rPr>
              <a:t>2,300</a:t>
            </a:r>
            <a:r>
              <a:rPr lang="en-US" i="1" dirty="0" smtClean="0">
                <a:solidFill>
                  <a:prstClr val="white"/>
                </a:solidFill>
                <a:latin typeface="Verdana"/>
                <a:cs typeface="Verdana"/>
              </a:rPr>
              <a:t> check </a:t>
            </a:r>
            <a:r>
              <a:rPr lang="en-US" b="1" i="1" dirty="0" smtClean="0">
                <a:solidFill>
                  <a:prstClr val="white"/>
                </a:solidFill>
                <a:latin typeface="Verdana"/>
                <a:cs typeface="Verdana"/>
              </a:rPr>
              <a:t>FASTER?</a:t>
            </a:r>
            <a:endParaRPr lang="en-US" b="1" i="1" dirty="0">
              <a:solidFill>
                <a:prstClr val="white"/>
              </a:solidFill>
              <a:latin typeface="Verdana"/>
              <a:cs typeface="Verdan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 2"/>
          <p:cNvSpPr>
            <a:spLocks noChangeShapeType="1"/>
          </p:cNvSpPr>
          <p:nvPr/>
        </p:nvSpPr>
        <p:spPr bwMode="auto">
          <a:xfrm flipV="1">
            <a:off x="406400" y="1125221"/>
            <a:ext cx="11379200" cy="76271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121637" tIns="60818" rIns="121637" bIns="60818" anchor="ctr"/>
          <a:lstStyle/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Line 5"/>
          <p:cNvSpPr>
            <a:spLocks noChangeShapeType="1"/>
          </p:cNvSpPr>
          <p:nvPr/>
        </p:nvSpPr>
        <p:spPr bwMode="auto">
          <a:xfrm flipV="1">
            <a:off x="406403" y="3947131"/>
            <a:ext cx="11366500" cy="20657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lIns="121637" tIns="60818" rIns="121637" bIns="60818" anchor="ctr"/>
          <a:lstStyle/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8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AutoShape 7"/>
          <p:cNvSpPr>
            <a:spLocks noChangeAspect="1" noChangeArrowheads="1"/>
          </p:cNvSpPr>
          <p:nvPr/>
        </p:nvSpPr>
        <p:spPr bwMode="auto">
          <a:xfrm>
            <a:off x="3587751" y="3286081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C</a:t>
            </a:r>
          </a:p>
        </p:txBody>
      </p:sp>
      <p:sp>
        <p:nvSpPr>
          <p:cNvPr id="63" name="AutoShape 8"/>
          <p:cNvSpPr>
            <a:spLocks noChangeAspect="1" noChangeArrowheads="1"/>
          </p:cNvSpPr>
          <p:nvPr/>
        </p:nvSpPr>
        <p:spPr bwMode="auto">
          <a:xfrm>
            <a:off x="2135859" y="4175905"/>
            <a:ext cx="706967" cy="502115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A1</a:t>
            </a:r>
          </a:p>
        </p:txBody>
      </p:sp>
      <p:sp>
        <p:nvSpPr>
          <p:cNvPr id="64" name="AutoShape 9"/>
          <p:cNvSpPr>
            <a:spLocks noChangeAspect="1" noChangeArrowheads="1"/>
          </p:cNvSpPr>
          <p:nvPr/>
        </p:nvSpPr>
        <p:spPr bwMode="auto">
          <a:xfrm>
            <a:off x="2133600" y="4862337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B1</a:t>
            </a:r>
          </a:p>
        </p:txBody>
      </p:sp>
      <p:sp>
        <p:nvSpPr>
          <p:cNvPr id="65" name="AutoShape 11"/>
          <p:cNvSpPr>
            <a:spLocks noChangeAspect="1" noChangeArrowheads="1"/>
          </p:cNvSpPr>
          <p:nvPr/>
        </p:nvSpPr>
        <p:spPr bwMode="auto">
          <a:xfrm flipH="1">
            <a:off x="9326033" y="4176043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A1</a:t>
            </a:r>
          </a:p>
        </p:txBody>
      </p:sp>
      <p:sp>
        <p:nvSpPr>
          <p:cNvPr id="66" name="AutoShape 12"/>
          <p:cNvSpPr>
            <a:spLocks noChangeAspect="1" noChangeArrowheads="1"/>
          </p:cNvSpPr>
          <p:nvPr/>
        </p:nvSpPr>
        <p:spPr bwMode="auto">
          <a:xfrm flipH="1">
            <a:off x="9326033" y="4862477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B1</a:t>
            </a:r>
          </a:p>
        </p:txBody>
      </p:sp>
      <p:sp>
        <p:nvSpPr>
          <p:cNvPr id="67" name="AutoShape 13"/>
          <p:cNvSpPr>
            <a:spLocks noChangeAspect="1" noChangeArrowheads="1"/>
          </p:cNvSpPr>
          <p:nvPr/>
        </p:nvSpPr>
        <p:spPr bwMode="auto">
          <a:xfrm flipH="1">
            <a:off x="9326033" y="5548913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 dirty="0">
                <a:solidFill>
                  <a:srgbClr val="000000"/>
                </a:solidFill>
                <a:latin typeface="Verdana"/>
                <a:cs typeface="Verdana"/>
              </a:rPr>
              <a:t>C1</a:t>
            </a:r>
          </a:p>
        </p:txBody>
      </p:sp>
      <p:sp>
        <p:nvSpPr>
          <p:cNvPr id="68" name="AutoShape 14"/>
          <p:cNvSpPr>
            <a:spLocks noChangeAspect="1" noChangeArrowheads="1"/>
          </p:cNvSpPr>
          <p:nvPr/>
        </p:nvSpPr>
        <p:spPr bwMode="auto">
          <a:xfrm flipH="1">
            <a:off x="2133600" y="5548773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FFFFF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C1</a:t>
            </a:r>
          </a:p>
        </p:txBody>
      </p:sp>
      <p:sp>
        <p:nvSpPr>
          <p:cNvPr id="69" name="AutoShape 15"/>
          <p:cNvSpPr>
            <a:spLocks noChangeAspect="1" noChangeArrowheads="1"/>
          </p:cNvSpPr>
          <p:nvPr/>
        </p:nvSpPr>
        <p:spPr bwMode="auto">
          <a:xfrm>
            <a:off x="4834469" y="1354032"/>
            <a:ext cx="2523067" cy="381353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120368" tIns="59125" rIns="120368" bIns="59125" anchor="ctr"/>
          <a:lstStyle/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cs typeface="Verdana"/>
              </a:rPr>
              <a:t>YOU</a:t>
            </a:r>
          </a:p>
        </p:txBody>
      </p:sp>
      <p:sp>
        <p:nvSpPr>
          <p:cNvPr id="70" name="AutoShape 16"/>
          <p:cNvSpPr>
            <a:spLocks noChangeAspect="1" noChangeArrowheads="1"/>
          </p:cNvSpPr>
          <p:nvPr/>
        </p:nvSpPr>
        <p:spPr bwMode="auto">
          <a:xfrm>
            <a:off x="4529669" y="637280"/>
            <a:ext cx="3132667" cy="4878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120368" tIns="59125" rIns="120368" bIns="59125" anchor="ctr"/>
          <a:lstStyle/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/>
                <a:cs typeface="Verdana"/>
              </a:rPr>
              <a:t>SENIOR PARTNER</a:t>
            </a:r>
          </a:p>
        </p:txBody>
      </p:sp>
      <p:sp>
        <p:nvSpPr>
          <p:cNvPr id="71" name="AutoShape 27"/>
          <p:cNvSpPr>
            <a:spLocks noChangeAspect="1" noChangeArrowheads="1"/>
          </p:cNvSpPr>
          <p:nvPr/>
        </p:nvSpPr>
        <p:spPr bwMode="auto">
          <a:xfrm>
            <a:off x="3589867" y="2625069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B</a:t>
            </a:r>
          </a:p>
        </p:txBody>
      </p:sp>
      <p:sp>
        <p:nvSpPr>
          <p:cNvPr id="72" name="AutoShape 39"/>
          <p:cNvSpPr>
            <a:spLocks noChangeAspect="1" noChangeArrowheads="1"/>
          </p:cNvSpPr>
          <p:nvPr/>
        </p:nvSpPr>
        <p:spPr bwMode="auto">
          <a:xfrm flipH="1">
            <a:off x="7884584" y="1964197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A</a:t>
            </a:r>
          </a:p>
        </p:txBody>
      </p:sp>
      <p:sp>
        <p:nvSpPr>
          <p:cNvPr id="73" name="AutoShape 40"/>
          <p:cNvSpPr>
            <a:spLocks noChangeAspect="1" noChangeArrowheads="1"/>
          </p:cNvSpPr>
          <p:nvPr/>
        </p:nvSpPr>
        <p:spPr bwMode="auto">
          <a:xfrm>
            <a:off x="3587751" y="1964057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A</a:t>
            </a:r>
          </a:p>
        </p:txBody>
      </p:sp>
      <p:sp>
        <p:nvSpPr>
          <p:cNvPr id="74" name="AutoShape 48"/>
          <p:cNvSpPr>
            <a:spLocks noChangeAspect="1" noChangeArrowheads="1"/>
          </p:cNvSpPr>
          <p:nvPr/>
        </p:nvSpPr>
        <p:spPr bwMode="auto">
          <a:xfrm flipH="1">
            <a:off x="7884584" y="3286092"/>
            <a:ext cx="719667" cy="508471"/>
          </a:xfrm>
          <a:prstGeom prst="roundRect">
            <a:avLst>
              <a:gd name="adj" fmla="val 12472"/>
            </a:avLst>
          </a:prstGeom>
          <a:solidFill>
            <a:srgbClr val="FAFD00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C</a:t>
            </a:r>
          </a:p>
        </p:txBody>
      </p:sp>
      <p:sp>
        <p:nvSpPr>
          <p:cNvPr id="75" name="AutoShape 51"/>
          <p:cNvSpPr>
            <a:spLocks noChangeAspect="1" noChangeArrowheads="1"/>
          </p:cNvSpPr>
          <p:nvPr/>
        </p:nvSpPr>
        <p:spPr bwMode="auto">
          <a:xfrm>
            <a:off x="7888817" y="2628245"/>
            <a:ext cx="711200" cy="502115"/>
          </a:xfrm>
          <a:prstGeom prst="roundRect">
            <a:avLst>
              <a:gd name="adj" fmla="val 12472"/>
            </a:avLst>
          </a:prstGeom>
          <a:solidFill>
            <a:srgbClr val="FFFF66"/>
          </a:solidFill>
          <a:ln w="12700">
            <a:solidFill>
              <a:sysClr val="windowText" lastClr="000000"/>
            </a:solidFill>
            <a:round/>
            <a:headEnd/>
            <a:tailEnd/>
          </a:ln>
        </p:spPr>
        <p:txBody>
          <a:bodyPr wrap="none" lIns="120368" tIns="59125" rIns="120368" bIns="59125" anchor="ctr"/>
          <a:lstStyle>
            <a:lvl1pPr algn="l">
              <a:spcBef>
                <a:spcPct val="20000"/>
              </a:spcBef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121602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kern="0">
                <a:solidFill>
                  <a:srgbClr val="000000"/>
                </a:solidFill>
                <a:latin typeface="Verdana"/>
                <a:cs typeface="Verdana"/>
              </a:rPr>
              <a:t>B</a:t>
            </a:r>
          </a:p>
        </p:txBody>
      </p:sp>
      <p:sp>
        <p:nvSpPr>
          <p:cNvPr id="76" name="Text Box 60"/>
          <p:cNvSpPr txBox="1">
            <a:spLocks noChangeArrowheads="1"/>
          </p:cNvSpPr>
          <p:nvPr/>
        </p:nvSpPr>
        <p:spPr bwMode="auto">
          <a:xfrm>
            <a:off x="0" y="5563903"/>
            <a:ext cx="12192000" cy="41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637" tIns="60818" rIns="121637" bIns="60818">
            <a:spAutoFit/>
          </a:bodyPr>
          <a:lstStyle/>
          <a:p>
            <a:pPr algn="ctr" defTabSz="121602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A, B, C, etc. are Go NOW UnFranchise Owners</a:t>
            </a:r>
          </a:p>
        </p:txBody>
      </p:sp>
      <p:cxnSp>
        <p:nvCxnSpPr>
          <p:cNvPr id="77" name="Elbow Connector 51"/>
          <p:cNvCxnSpPr>
            <a:cxnSpLocks noChangeShapeType="1"/>
          </p:cNvCxnSpPr>
          <p:nvPr/>
        </p:nvCxnSpPr>
        <p:spPr bwMode="auto">
          <a:xfrm rot="10800000" flipV="1">
            <a:off x="3454400" y="766816"/>
            <a:ext cx="941917" cy="1455496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78" name="Elbow Connector 53"/>
          <p:cNvCxnSpPr>
            <a:cxnSpLocks noChangeShapeType="1"/>
          </p:cNvCxnSpPr>
          <p:nvPr/>
        </p:nvCxnSpPr>
        <p:spPr bwMode="auto">
          <a:xfrm rot="10800000" flipV="1">
            <a:off x="3426887" y="1446083"/>
            <a:ext cx="1246716" cy="670545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hape 55"/>
          <p:cNvCxnSpPr>
            <a:cxnSpLocks noChangeShapeType="1"/>
          </p:cNvCxnSpPr>
          <p:nvPr/>
        </p:nvCxnSpPr>
        <p:spPr bwMode="auto">
          <a:xfrm rot="10800000" flipV="1">
            <a:off x="3454400" y="839067"/>
            <a:ext cx="939800" cy="2116508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sp>
        <p:nvSpPr>
          <p:cNvPr id="80" name="Title 63"/>
          <p:cNvSpPr txBox="1">
            <a:spLocks/>
          </p:cNvSpPr>
          <p:nvPr/>
        </p:nvSpPr>
        <p:spPr>
          <a:xfrm>
            <a:off x="0" y="0"/>
            <a:ext cx="12192000" cy="533893"/>
          </a:xfrm>
          <a:prstGeom prst="rect">
            <a:avLst/>
          </a:prstGeom>
        </p:spPr>
        <p:txBody>
          <a:bodyPr vert="horz" lIns="121637" tIns="60818" rIns="121637" bIns="60818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ABC Pattern of Duplication &amp; Building Depth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cxnSp>
        <p:nvCxnSpPr>
          <p:cNvPr id="81" name="Elbow Connector 80"/>
          <p:cNvCxnSpPr/>
          <p:nvPr/>
        </p:nvCxnSpPr>
        <p:spPr bwMode="auto">
          <a:xfrm rot="10800000" flipH="1" flipV="1">
            <a:off x="4368800" y="705833"/>
            <a:ext cx="304800" cy="784951"/>
          </a:xfrm>
          <a:prstGeom prst="bentConnector3">
            <a:avLst>
              <a:gd name="adj1" fmla="val -314493"/>
            </a:avLst>
          </a:prstGeom>
          <a:solidFill>
            <a:srgbClr val="5B9BD5"/>
          </a:solidFill>
          <a:ln w="9525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Elbow Connector 73"/>
          <p:cNvCxnSpPr>
            <a:cxnSpLocks noChangeShapeType="1"/>
          </p:cNvCxnSpPr>
          <p:nvPr/>
        </p:nvCxnSpPr>
        <p:spPr bwMode="auto">
          <a:xfrm rot="10800000" flipV="1">
            <a:off x="3429000" y="1544568"/>
            <a:ext cx="1244600" cy="1331557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Elbow Connector 75"/>
          <p:cNvCxnSpPr>
            <a:cxnSpLocks noChangeShapeType="1"/>
          </p:cNvCxnSpPr>
          <p:nvPr/>
        </p:nvCxnSpPr>
        <p:spPr bwMode="auto">
          <a:xfrm rot="10800000" flipV="1">
            <a:off x="3426887" y="1649439"/>
            <a:ext cx="1246716" cy="1992568"/>
          </a:xfrm>
          <a:prstGeom prst="bentConnector3">
            <a:avLst>
              <a:gd name="adj1" fmla="val 1584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hape 118"/>
          <p:cNvCxnSpPr>
            <a:cxnSpLocks noChangeShapeType="1"/>
          </p:cNvCxnSpPr>
          <p:nvPr/>
        </p:nvCxnSpPr>
        <p:spPr bwMode="auto">
          <a:xfrm rot="10800000" flipH="1" flipV="1">
            <a:off x="3454400" y="2040327"/>
            <a:ext cx="2117" cy="661012"/>
          </a:xfrm>
          <a:prstGeom prst="bentConnector3">
            <a:avLst>
              <a:gd name="adj1" fmla="val -4230469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Shape 120"/>
          <p:cNvCxnSpPr>
            <a:cxnSpLocks noChangeShapeType="1"/>
          </p:cNvCxnSpPr>
          <p:nvPr/>
        </p:nvCxnSpPr>
        <p:spPr bwMode="auto">
          <a:xfrm rot="10800000" flipV="1">
            <a:off x="3454400" y="2167585"/>
            <a:ext cx="2117" cy="1322023"/>
          </a:xfrm>
          <a:prstGeom prst="bentConnector3">
            <a:avLst>
              <a:gd name="adj1" fmla="val 5695601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Elbow Connector 123"/>
          <p:cNvCxnSpPr>
            <a:cxnSpLocks noChangeShapeType="1"/>
          </p:cNvCxnSpPr>
          <p:nvPr/>
        </p:nvCxnSpPr>
        <p:spPr bwMode="auto">
          <a:xfrm rot="10800000" flipV="1">
            <a:off x="2004487" y="2269277"/>
            <a:ext cx="1449916" cy="2211847"/>
          </a:xfrm>
          <a:prstGeom prst="bentConnector3">
            <a:avLst>
              <a:gd name="adj1" fmla="val 122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Elbow Connector 129"/>
          <p:cNvCxnSpPr>
            <a:cxnSpLocks noChangeShapeType="1"/>
          </p:cNvCxnSpPr>
          <p:nvPr/>
        </p:nvCxnSpPr>
        <p:spPr bwMode="auto">
          <a:xfrm rot="10800000" flipV="1">
            <a:off x="3454400" y="2726763"/>
            <a:ext cx="2117" cy="661012"/>
          </a:xfrm>
          <a:prstGeom prst="bentConnector3">
            <a:avLst>
              <a:gd name="adj1" fmla="val 91230241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hape 131"/>
          <p:cNvCxnSpPr>
            <a:cxnSpLocks noChangeShapeType="1"/>
          </p:cNvCxnSpPr>
          <p:nvPr/>
        </p:nvCxnSpPr>
        <p:spPr bwMode="auto">
          <a:xfrm rot="5400000">
            <a:off x="1903793" y="2931260"/>
            <a:ext cx="1471387" cy="1214967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Elbow Connector 133"/>
          <p:cNvCxnSpPr>
            <a:cxnSpLocks noChangeShapeType="1"/>
          </p:cNvCxnSpPr>
          <p:nvPr/>
        </p:nvCxnSpPr>
        <p:spPr bwMode="auto">
          <a:xfrm rot="10800000" flipV="1">
            <a:off x="2032001" y="3082692"/>
            <a:ext cx="1456267" cy="2237269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Elbow Connector 89"/>
          <p:cNvCxnSpPr/>
          <p:nvPr/>
        </p:nvCxnSpPr>
        <p:spPr bwMode="auto">
          <a:xfrm rot="10800000" flipV="1">
            <a:off x="2032000" y="3489504"/>
            <a:ext cx="1449917" cy="889823"/>
          </a:xfrm>
          <a:prstGeom prst="bentConnector3">
            <a:avLst>
              <a:gd name="adj1" fmla="val 166144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Elbow Connector 90"/>
          <p:cNvCxnSpPr/>
          <p:nvPr/>
        </p:nvCxnSpPr>
        <p:spPr bwMode="auto">
          <a:xfrm rot="10800000" flipV="1">
            <a:off x="2032142" y="3591161"/>
            <a:ext cx="1454151" cy="1576259"/>
          </a:xfrm>
          <a:prstGeom prst="bentConnector3">
            <a:avLst>
              <a:gd name="adj1" fmla="val 172031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Elbow Connector 91"/>
          <p:cNvCxnSpPr/>
          <p:nvPr/>
        </p:nvCxnSpPr>
        <p:spPr bwMode="auto">
          <a:xfrm rot="10800000" flipV="1">
            <a:off x="2000252" y="3667432"/>
            <a:ext cx="1454149" cy="2262693"/>
          </a:xfrm>
          <a:prstGeom prst="bentConnector3">
            <a:avLst>
              <a:gd name="adj1" fmla="val 176893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Elbow Connector 51"/>
          <p:cNvCxnSpPr>
            <a:cxnSpLocks noChangeShapeType="1"/>
          </p:cNvCxnSpPr>
          <p:nvPr/>
        </p:nvCxnSpPr>
        <p:spPr bwMode="auto">
          <a:xfrm rot="10800000" flipH="1" flipV="1">
            <a:off x="7793571" y="766816"/>
            <a:ext cx="944033" cy="1455496"/>
          </a:xfrm>
          <a:prstGeom prst="bentConnector3">
            <a:avLst>
              <a:gd name="adj1" fmla="val 121088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94" name="Elbow Connector 53"/>
          <p:cNvCxnSpPr>
            <a:cxnSpLocks noChangeShapeType="1"/>
          </p:cNvCxnSpPr>
          <p:nvPr/>
        </p:nvCxnSpPr>
        <p:spPr bwMode="auto">
          <a:xfrm rot="10800000" flipH="1" flipV="1">
            <a:off x="7518400" y="1446083"/>
            <a:ext cx="1246717" cy="670545"/>
          </a:xfrm>
          <a:prstGeom prst="bentConnector3">
            <a:avLst>
              <a:gd name="adj1" fmla="val 132935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hape 55"/>
          <p:cNvCxnSpPr>
            <a:cxnSpLocks noChangeShapeType="1"/>
          </p:cNvCxnSpPr>
          <p:nvPr/>
        </p:nvCxnSpPr>
        <p:spPr bwMode="auto">
          <a:xfrm rot="10800000" flipH="1" flipV="1">
            <a:off x="7797800" y="839067"/>
            <a:ext cx="939800" cy="2116508"/>
          </a:xfrm>
          <a:prstGeom prst="bentConnector3">
            <a:avLst>
              <a:gd name="adj1" fmla="val 136192"/>
            </a:avLst>
          </a:prstGeom>
          <a:noFill/>
          <a:ln w="9525" algn="ctr">
            <a:solidFill>
              <a:srgbClr val="70AD47">
                <a:lumMod val="60000"/>
                <a:lumOff val="40000"/>
              </a:srgbClr>
            </a:solidFill>
            <a:round/>
            <a:headEnd/>
            <a:tailEnd type="arrow" w="med" len="med"/>
          </a:ln>
        </p:spPr>
      </p:cxnSp>
      <p:cxnSp>
        <p:nvCxnSpPr>
          <p:cNvPr id="96" name="Elbow Connector 95"/>
          <p:cNvCxnSpPr/>
          <p:nvPr/>
        </p:nvCxnSpPr>
        <p:spPr bwMode="auto">
          <a:xfrm rot="10800000" flipV="1">
            <a:off x="7518400" y="705692"/>
            <a:ext cx="304800" cy="786541"/>
          </a:xfrm>
          <a:prstGeom prst="bentConnector3">
            <a:avLst>
              <a:gd name="adj1" fmla="val -314493"/>
            </a:avLst>
          </a:prstGeom>
          <a:solidFill>
            <a:srgbClr val="5B9BD5"/>
          </a:solidFill>
          <a:ln w="9525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Elbow Connector 164"/>
          <p:cNvCxnSpPr>
            <a:cxnSpLocks noChangeShapeType="1"/>
          </p:cNvCxnSpPr>
          <p:nvPr/>
        </p:nvCxnSpPr>
        <p:spPr bwMode="auto">
          <a:xfrm rot="10800000" flipH="1" flipV="1">
            <a:off x="7518400" y="1544568"/>
            <a:ext cx="1244600" cy="1331557"/>
          </a:xfrm>
          <a:prstGeom prst="bentConnector3">
            <a:avLst>
              <a:gd name="adj1" fmla="val 145787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Elbow Connector 165"/>
          <p:cNvCxnSpPr>
            <a:cxnSpLocks noChangeShapeType="1"/>
          </p:cNvCxnSpPr>
          <p:nvPr/>
        </p:nvCxnSpPr>
        <p:spPr bwMode="auto">
          <a:xfrm rot="10800000" flipH="1" flipV="1">
            <a:off x="7518400" y="1649439"/>
            <a:ext cx="1246717" cy="1992568"/>
          </a:xfrm>
          <a:prstGeom prst="bentConnector3">
            <a:avLst>
              <a:gd name="adj1" fmla="val 158431"/>
            </a:avLst>
          </a:prstGeom>
          <a:noFill/>
          <a:ln w="9525" algn="ctr">
            <a:solidFill>
              <a:sysClr val="windowText" lastClr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Shape 118"/>
          <p:cNvCxnSpPr>
            <a:cxnSpLocks noChangeShapeType="1"/>
          </p:cNvCxnSpPr>
          <p:nvPr/>
        </p:nvCxnSpPr>
        <p:spPr bwMode="auto">
          <a:xfrm rot="10800000" flipV="1">
            <a:off x="8765260" y="2040327"/>
            <a:ext cx="4233" cy="661012"/>
          </a:xfrm>
          <a:prstGeom prst="bentConnector3">
            <a:avLst>
              <a:gd name="adj1" fmla="val -21855944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Shape 120"/>
          <p:cNvCxnSpPr>
            <a:cxnSpLocks noChangeShapeType="1"/>
          </p:cNvCxnSpPr>
          <p:nvPr/>
        </p:nvCxnSpPr>
        <p:spPr bwMode="auto">
          <a:xfrm rot="10800000" flipH="1" flipV="1">
            <a:off x="8765119" y="2167585"/>
            <a:ext cx="2116" cy="1322023"/>
          </a:xfrm>
          <a:prstGeom prst="bentConnector3">
            <a:avLst>
              <a:gd name="adj1" fmla="val 60299250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Elbow Connector 168"/>
          <p:cNvCxnSpPr>
            <a:cxnSpLocks noChangeShapeType="1"/>
          </p:cNvCxnSpPr>
          <p:nvPr/>
        </p:nvCxnSpPr>
        <p:spPr bwMode="auto">
          <a:xfrm rot="10800000" flipH="1" flipV="1">
            <a:off x="8710087" y="2269277"/>
            <a:ext cx="1449916" cy="2211847"/>
          </a:xfrm>
          <a:prstGeom prst="bentConnector3">
            <a:avLst>
              <a:gd name="adj1" fmla="val 121032"/>
            </a:avLst>
          </a:prstGeom>
          <a:noFill/>
          <a:ln w="9525" algn="ctr">
            <a:solidFill>
              <a:srgbClr val="FFFF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Elbow Connector 169"/>
          <p:cNvCxnSpPr>
            <a:cxnSpLocks noChangeShapeType="1"/>
          </p:cNvCxnSpPr>
          <p:nvPr/>
        </p:nvCxnSpPr>
        <p:spPr bwMode="auto">
          <a:xfrm rot="10800000" flipH="1" flipV="1">
            <a:off x="8765260" y="2726763"/>
            <a:ext cx="4233" cy="661012"/>
          </a:xfrm>
          <a:prstGeom prst="bentConnector3">
            <a:avLst>
              <a:gd name="adj1" fmla="val 45741713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Shape 170"/>
          <p:cNvCxnSpPr>
            <a:cxnSpLocks noChangeShapeType="1"/>
          </p:cNvCxnSpPr>
          <p:nvPr/>
        </p:nvCxnSpPr>
        <p:spPr bwMode="auto">
          <a:xfrm rot="16200000" flipH="1">
            <a:off x="8816825" y="2931260"/>
            <a:ext cx="1471387" cy="1214967"/>
          </a:xfrm>
          <a:prstGeom prst="bentConnector4">
            <a:avLst>
              <a:gd name="adj1" fmla="val -903"/>
              <a:gd name="adj2" fmla="val 155630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Elbow Connector 171"/>
          <p:cNvCxnSpPr>
            <a:cxnSpLocks noChangeShapeType="1"/>
          </p:cNvCxnSpPr>
          <p:nvPr/>
        </p:nvCxnSpPr>
        <p:spPr bwMode="auto">
          <a:xfrm rot="10800000" flipH="1" flipV="1">
            <a:off x="8737601" y="3082692"/>
            <a:ext cx="1456267" cy="2237269"/>
          </a:xfrm>
          <a:prstGeom prst="bentConnector3">
            <a:avLst>
              <a:gd name="adj1" fmla="val 156116"/>
            </a:avLst>
          </a:prstGeom>
          <a:noFill/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Elbow Connector 104"/>
          <p:cNvCxnSpPr/>
          <p:nvPr/>
        </p:nvCxnSpPr>
        <p:spPr bwMode="auto">
          <a:xfrm rot="10800000" flipH="1" flipV="1">
            <a:off x="8737600" y="3489504"/>
            <a:ext cx="1449917" cy="889823"/>
          </a:xfrm>
          <a:prstGeom prst="bentConnector3">
            <a:avLst>
              <a:gd name="adj1" fmla="val 166144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Elbow Connector 105"/>
          <p:cNvCxnSpPr/>
          <p:nvPr/>
        </p:nvCxnSpPr>
        <p:spPr bwMode="auto">
          <a:xfrm rot="10800000" flipH="1" flipV="1">
            <a:off x="8737742" y="3591161"/>
            <a:ext cx="1454151" cy="1576259"/>
          </a:xfrm>
          <a:prstGeom prst="bentConnector3">
            <a:avLst>
              <a:gd name="adj1" fmla="val 172031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7" name="Elbow Connector 106"/>
          <p:cNvCxnSpPr/>
          <p:nvPr/>
        </p:nvCxnSpPr>
        <p:spPr bwMode="auto">
          <a:xfrm rot="10800000" flipH="1" flipV="1">
            <a:off x="8705852" y="3667432"/>
            <a:ext cx="1454149" cy="2262693"/>
          </a:xfrm>
          <a:prstGeom prst="bentConnector3">
            <a:avLst>
              <a:gd name="adj1" fmla="val 182969"/>
            </a:avLst>
          </a:prstGeom>
          <a:solidFill>
            <a:srgbClr val="5B9BD5"/>
          </a:solidFill>
          <a:ln w="9525" cap="flat" cmpd="sng" algn="ctr">
            <a:solidFill>
              <a:srgbClr val="E7E6E6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8" name="Elbow Connector 107"/>
          <p:cNvCxnSpPr/>
          <p:nvPr/>
        </p:nvCxnSpPr>
        <p:spPr bwMode="auto">
          <a:xfrm rot="10800000" flipV="1">
            <a:off x="2027767" y="4252173"/>
            <a:ext cx="4233" cy="686435"/>
          </a:xfrm>
          <a:prstGeom prst="bentConnector3">
            <a:avLst>
              <a:gd name="adj1" fmla="val 31926089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Elbow Connector 108"/>
          <p:cNvCxnSpPr/>
          <p:nvPr/>
        </p:nvCxnSpPr>
        <p:spPr bwMode="auto">
          <a:xfrm rot="10800000" flipV="1">
            <a:off x="2032079" y="4328583"/>
            <a:ext cx="4233" cy="1372871"/>
          </a:xfrm>
          <a:prstGeom prst="bentConnector3">
            <a:avLst>
              <a:gd name="adj1" fmla="val 34847853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0" name="Elbow Connector 109"/>
          <p:cNvCxnSpPr/>
          <p:nvPr/>
        </p:nvCxnSpPr>
        <p:spPr bwMode="auto">
          <a:xfrm rot="10800000" flipH="1" flipV="1">
            <a:off x="10160142" y="4252173"/>
            <a:ext cx="4233" cy="686435"/>
          </a:xfrm>
          <a:prstGeom prst="bentConnector3">
            <a:avLst>
              <a:gd name="adj1" fmla="val 31926089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Elbow Connector 110"/>
          <p:cNvCxnSpPr/>
          <p:nvPr/>
        </p:nvCxnSpPr>
        <p:spPr bwMode="auto">
          <a:xfrm rot="10800000" flipH="1" flipV="1">
            <a:off x="10164376" y="4328583"/>
            <a:ext cx="4233" cy="1372871"/>
          </a:xfrm>
          <a:prstGeom prst="bentConnector3">
            <a:avLst>
              <a:gd name="adj1" fmla="val 34847853"/>
            </a:avLst>
          </a:prstGeom>
          <a:solidFill>
            <a:srgbClr val="5B9BD5"/>
          </a:solidFill>
          <a:ln w="952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2" name="Elbow Connector 188"/>
          <p:cNvCxnSpPr>
            <a:cxnSpLocks noChangeShapeType="1"/>
          </p:cNvCxnSpPr>
          <p:nvPr/>
        </p:nvCxnSpPr>
        <p:spPr bwMode="auto">
          <a:xfrm rot="10800000" flipV="1">
            <a:off x="2029887" y="5091149"/>
            <a:ext cx="2116" cy="686435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Elbow Connector 194"/>
          <p:cNvCxnSpPr>
            <a:cxnSpLocks noChangeShapeType="1"/>
          </p:cNvCxnSpPr>
          <p:nvPr/>
        </p:nvCxnSpPr>
        <p:spPr bwMode="auto">
          <a:xfrm rot="10800000" flipH="1" flipV="1">
            <a:off x="10160000" y="5091149"/>
            <a:ext cx="2117" cy="686435"/>
          </a:xfrm>
          <a:prstGeom prst="bentConnector3">
            <a:avLst>
              <a:gd name="adj1" fmla="val 78653472"/>
            </a:avLst>
          </a:prstGeom>
          <a:noFill/>
          <a:ln w="952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STRATEGIC NUMBERS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76917" y="2673064"/>
            <a:ext cx="8417859" cy="3270539"/>
          </a:xfrm>
          <a:prstGeom prst="rect">
            <a:avLst/>
          </a:prstGeom>
        </p:spPr>
        <p:txBody>
          <a:bodyPr vert="horz" lIns="91230" tIns="45718" rIns="91230" bIns="4571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700" dirty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rPr>
              <a:t>150 BV/Month Personal Use</a:t>
            </a:r>
          </a:p>
          <a:p>
            <a:pPr>
              <a:lnSpc>
                <a:spcPct val="120000"/>
              </a:lnSpc>
            </a:pPr>
            <a:r>
              <a:rPr lang="en-US" sz="2700" dirty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rPr>
              <a:t>60 – 300 Names for “Possibility List”</a:t>
            </a:r>
          </a:p>
          <a:p>
            <a:pPr>
              <a:lnSpc>
                <a:spcPct val="120000"/>
              </a:lnSpc>
            </a:pPr>
            <a:r>
              <a:rPr lang="en-US" sz="2700" dirty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rPr>
              <a:t>Sell 100 BV (New Business) per month first 12 month in business</a:t>
            </a:r>
          </a:p>
          <a:p>
            <a:pPr>
              <a:lnSpc>
                <a:spcPct val="120000"/>
              </a:lnSpc>
            </a:pPr>
            <a:r>
              <a:rPr lang="en-US" sz="2700" dirty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rPr>
              <a:t>Show Plan to 4 qualified individuals per month</a:t>
            </a:r>
          </a:p>
          <a:p>
            <a:pPr>
              <a:lnSpc>
                <a:spcPct val="120000"/>
              </a:lnSpc>
            </a:pPr>
            <a:r>
              <a:rPr lang="en-US" sz="2700" dirty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rPr>
              <a:t>Buy 3, Sell 2 Tickets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0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35293" y="2201716"/>
            <a:ext cx="5088467" cy="3311525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637" tIns="60818" rIns="121637" bIns="60818" anchor="ctr"/>
          <a:lstStyle/>
          <a:p>
            <a:pPr algn="ctr" defTabSz="12160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815776" y="2849477"/>
            <a:ext cx="5757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830840" y="2489113"/>
            <a:ext cx="5757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076124" y="3395571"/>
            <a:ext cx="5757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774624" y="2387517"/>
            <a:ext cx="5757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647876" y="2619289"/>
            <a:ext cx="5757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303792" y="2935205"/>
            <a:ext cx="5757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30540" y="3857531"/>
            <a:ext cx="5757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015927" y="3857531"/>
            <a:ext cx="8149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2735595" y="4262351"/>
            <a:ext cx="8149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319000" y="2849477"/>
            <a:ext cx="8170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607408" y="4635415"/>
            <a:ext cx="8149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599299" y="4617949"/>
            <a:ext cx="8170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2492176" y="4865601"/>
            <a:ext cx="8149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4175065" y="3540035"/>
            <a:ext cx="12488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4223748" y="4044865"/>
            <a:ext cx="12488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3237243" y="3827373"/>
            <a:ext cx="8170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5626959" y="2473237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6228095" y="3547969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6863095" y="2827253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6604859" y="2243051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7222927" y="3755931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7919308" y="3176497"/>
            <a:ext cx="4085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6575227" y="4289337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7919308" y="4349665"/>
            <a:ext cx="4085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2830843" y="3354295"/>
            <a:ext cx="1344084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prstClr val="black"/>
                </a:solidFill>
                <a:latin typeface="Century Gothic" charset="0"/>
              </a:rPr>
              <a:t>YOU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1975708" y="3859121"/>
            <a:ext cx="8149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2708076" y="4263939"/>
            <a:ext cx="8149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1844476" y="4636999"/>
            <a:ext cx="8149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3" name="TextBox 16"/>
          <p:cNvSpPr txBox="1">
            <a:spLocks noChangeArrowheads="1"/>
          </p:cNvSpPr>
          <p:nvPr/>
        </p:nvSpPr>
        <p:spPr bwMode="auto">
          <a:xfrm>
            <a:off x="3571731" y="4619537"/>
            <a:ext cx="8170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4" name="TextBox 17"/>
          <p:cNvSpPr txBox="1">
            <a:spLocks noChangeArrowheads="1"/>
          </p:cNvSpPr>
          <p:nvPr/>
        </p:nvSpPr>
        <p:spPr bwMode="auto">
          <a:xfrm>
            <a:off x="2458308" y="4867189"/>
            <a:ext cx="8149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2947259" y="5526001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3260527" y="6062577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3876473" y="5537117"/>
            <a:ext cx="4085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4411995" y="5908589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4687159" y="5298989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40" name="TextBox 23"/>
          <p:cNvSpPr txBox="1">
            <a:spLocks noChangeArrowheads="1"/>
          </p:cNvSpPr>
          <p:nvPr/>
        </p:nvSpPr>
        <p:spPr bwMode="auto">
          <a:xfrm>
            <a:off x="2109056" y="5659353"/>
            <a:ext cx="406400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5328508" y="4505235"/>
            <a:ext cx="4085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42" name="TextBox 27"/>
          <p:cNvSpPr txBox="1">
            <a:spLocks noChangeArrowheads="1"/>
          </p:cNvSpPr>
          <p:nvPr/>
        </p:nvSpPr>
        <p:spPr bwMode="auto">
          <a:xfrm>
            <a:off x="3209859" y="3828959"/>
            <a:ext cx="8170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103641" y="3209917"/>
            <a:ext cx="5088467" cy="3313113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637" tIns="60818" rIns="121637" bIns="60818" anchor="ctr"/>
          <a:lstStyle/>
          <a:p>
            <a:pPr algn="ctr" defTabSz="12160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TextBox 27"/>
          <p:cNvSpPr txBox="1">
            <a:spLocks noChangeArrowheads="1"/>
          </p:cNvSpPr>
          <p:nvPr/>
        </p:nvSpPr>
        <p:spPr bwMode="auto">
          <a:xfrm>
            <a:off x="4130616" y="3535271"/>
            <a:ext cx="8170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45" name="TextBox 27"/>
          <p:cNvSpPr txBox="1">
            <a:spLocks noChangeArrowheads="1"/>
          </p:cNvSpPr>
          <p:nvPr/>
        </p:nvSpPr>
        <p:spPr bwMode="auto">
          <a:xfrm>
            <a:off x="4198348" y="4043277"/>
            <a:ext cx="817033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A</a:t>
            </a: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4030993" y="2057259"/>
            <a:ext cx="5088467" cy="3313113"/>
          </a:xfrm>
          <a:prstGeom prst="ellipse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637" tIns="60818" rIns="121637" bIns="60818" anchor="ctr"/>
          <a:lstStyle/>
          <a:p>
            <a:pPr algn="ctr" defTabSz="12160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TextBox 28"/>
          <p:cNvSpPr txBox="1">
            <a:spLocks noChangeArrowheads="1"/>
          </p:cNvSpPr>
          <p:nvPr/>
        </p:nvSpPr>
        <p:spPr bwMode="auto">
          <a:xfrm>
            <a:off x="4699859" y="3535271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48" name="TextBox 28"/>
          <p:cNvSpPr txBox="1">
            <a:spLocks noChangeArrowheads="1"/>
          </p:cNvSpPr>
          <p:nvPr/>
        </p:nvSpPr>
        <p:spPr bwMode="auto">
          <a:xfrm>
            <a:off x="4767591" y="4044865"/>
            <a:ext cx="408516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49" name="TextBox 28"/>
          <p:cNvSpPr txBox="1">
            <a:spLocks noChangeArrowheads="1"/>
          </p:cNvSpPr>
          <p:nvPr/>
        </p:nvSpPr>
        <p:spPr bwMode="auto">
          <a:xfrm>
            <a:off x="4553808" y="2849477"/>
            <a:ext cx="4085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50" name="TextBox 28"/>
          <p:cNvSpPr txBox="1">
            <a:spLocks noChangeArrowheads="1"/>
          </p:cNvSpPr>
          <p:nvPr/>
        </p:nvSpPr>
        <p:spPr bwMode="auto">
          <a:xfrm>
            <a:off x="5616376" y="4505235"/>
            <a:ext cx="408517" cy="4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B</a:t>
            </a:r>
          </a:p>
        </p:txBody>
      </p:sp>
      <p:sp>
        <p:nvSpPr>
          <p:cNvPr id="51" name="TextBox 37"/>
          <p:cNvSpPr txBox="1">
            <a:spLocks noChangeArrowheads="1"/>
          </p:cNvSpPr>
          <p:nvPr/>
        </p:nvSpPr>
        <p:spPr bwMode="auto">
          <a:xfrm>
            <a:off x="8976583" y="4608370"/>
            <a:ext cx="4559300" cy="16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X = Your Possibilities</a:t>
            </a:r>
          </a:p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A = Friends/Family</a:t>
            </a:r>
          </a:p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 = Work</a:t>
            </a:r>
          </a:p>
          <a:p>
            <a:pPr defTabSz="121602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E81F22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700" dirty="0">
                <a:solidFill>
                  <a:srgbClr val="F2AD19"/>
                </a:solidFill>
                <a:latin typeface="Verdana" charset="0"/>
                <a:ea typeface="Verdana" charset="0"/>
                <a:cs typeface="Verdana" charset="0"/>
              </a:rPr>
              <a:t>REVIEWING AND GROUPING POSSIBILITIES TO BUILD TEAMS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0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5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 animBg="1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REVIEWING AND GROUPING POSSIBILITIES TO BUILD TEAMS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79589" y="1805665"/>
            <a:ext cx="5384800" cy="4525963"/>
          </a:xfrm>
          <a:prstGeom prst="rect">
            <a:avLst/>
          </a:prstGeom>
        </p:spPr>
        <p:txBody>
          <a:bodyPr lIns="91230" tIns="45718" rIns="91230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(XBA)      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(XBA)     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(XBA)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(XA)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(XA)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(XA)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(XA)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(X)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(X)</a:t>
            </a:r>
          </a:p>
          <a:p>
            <a:pPr marL="607907" indent="-607907">
              <a:buFont typeface="Calibri" charset="0"/>
              <a:buAutoNum type="arabicPeriod"/>
            </a:pP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NAME (X)   </a:t>
            </a:r>
          </a:p>
          <a:p>
            <a:pPr marL="607907" indent="-607907">
              <a:buNone/>
            </a:pPr>
            <a:r>
              <a:rPr lang="en-US" sz="23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      60 – 300 plus</a:t>
            </a:r>
            <a:r>
              <a:rPr lang="en-US" sz="2300" u="sng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    </a:t>
            </a:r>
            <a:endParaRPr lang="en-US" sz="23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8127420" y="1805805"/>
            <a:ext cx="4064581" cy="3157537"/>
          </a:xfrm>
          <a:prstGeom prst="rect">
            <a:avLst/>
          </a:prstGeom>
        </p:spPr>
        <p:txBody>
          <a:bodyPr lIns="91230" tIns="45718" rIns="91230" bIns="45718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en-US" u="sng" dirty="0" smtClean="0">
                <a:solidFill>
                  <a:srgbClr val="FFFFFF"/>
                </a:solidFill>
                <a:latin typeface="Verdana"/>
                <a:cs typeface="Verdana"/>
              </a:rPr>
              <a:t>Key Groupings</a:t>
            </a: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X = All Your Possibilities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A = Friends/Family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 smtClean="0">
                <a:solidFill>
                  <a:srgbClr val="FFFFFF"/>
                </a:solidFill>
                <a:latin typeface="Verdana"/>
                <a:cs typeface="Verdana"/>
              </a:rPr>
              <a:t>B = Work</a:t>
            </a:r>
          </a:p>
          <a:p>
            <a:pPr marL="0" indent="0">
              <a:buNone/>
              <a:defRPr/>
            </a:pPr>
            <a:endParaRPr lang="en-US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684102" indent="-684102">
              <a:buNone/>
              <a:defRPr/>
            </a:pPr>
            <a:endParaRPr lang="en-US" u="sng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0" indent="0">
              <a:buNone/>
              <a:defRPr/>
            </a:pPr>
            <a:endParaRPr lang="en-US" u="sng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0" indent="0">
              <a:buNone/>
              <a:defRPr/>
            </a:pPr>
            <a:endParaRPr lang="en-US" u="sng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" y="174951"/>
            <a:ext cx="10757647" cy="1183343"/>
          </a:xfrm>
          <a:prstGeom prst="rect">
            <a:avLst/>
          </a:prstGeom>
          <a:solidFill>
            <a:srgbClr val="F2AD19">
              <a:alpha val="78000"/>
            </a:srgbClr>
          </a:solidFill>
          <a:ln>
            <a:noFill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718" rIns="91230" bIns="45718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8365" y="174951"/>
            <a:ext cx="10179423" cy="1183343"/>
          </a:xfrm>
          <a:prstGeom prst="rect">
            <a:avLst/>
          </a:prstGeom>
        </p:spPr>
        <p:txBody>
          <a:bodyPr vert="horz" lIns="91230" tIns="45718" rIns="91230" bIns="45718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TEAM BUILDING &amp;</a:t>
            </a:r>
          </a:p>
          <a:p>
            <a:r>
              <a:rPr lang="en-US" sz="4400" dirty="0">
                <a:solidFill>
                  <a:srgbClr val="E81F22"/>
                </a:solidFill>
                <a:latin typeface="Verdana" charset="0"/>
                <a:ea typeface="Verdana" charset="0"/>
                <a:cs typeface="Verdana" charset="0"/>
              </a:rPr>
              <a:t>PLACEMENT STRATEGY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7624129" y="2266955"/>
            <a:ext cx="2017183" cy="18272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>
            <a:off x="2920897" y="2266963"/>
            <a:ext cx="3551767" cy="35131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472521" y="1805051"/>
            <a:ext cx="1151467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entury Gothic" charset="0"/>
              </a:rPr>
              <a:t>YOU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896787" y="2309877"/>
            <a:ext cx="863600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XA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5321055" y="2855981"/>
            <a:ext cx="863600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XA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647959" y="3389373"/>
            <a:ext cx="901700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XB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4169587" y="3935477"/>
            <a:ext cx="939800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XB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496520" y="4511735"/>
            <a:ext cx="950383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XA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920755" y="5045141"/>
            <a:ext cx="863600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XB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345021" y="5664265"/>
            <a:ext cx="863600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XA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7721356" y="2381311"/>
            <a:ext cx="575733" cy="4921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Century Gothic" charset="0"/>
              </a:rPr>
              <a:t>X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8373824" y="2873520"/>
            <a:ext cx="502701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637" tIns="60818" rIns="121637" bIns="60818">
            <a:spAutoFit/>
          </a:bodyPr>
          <a:lstStyle/>
          <a:p>
            <a:pPr algn="ctr" defTabSz="121602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X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8949556" y="3432183"/>
            <a:ext cx="502701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637" tIns="60818" rIns="121637" bIns="60818">
            <a:spAutoFit/>
          </a:bodyPr>
          <a:lstStyle/>
          <a:p>
            <a:pPr algn="ctr" defTabSz="121602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X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9430040" y="4008582"/>
            <a:ext cx="502701" cy="6155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637" tIns="60818" rIns="121637" bIns="60818">
            <a:spAutoFit/>
          </a:bodyPr>
          <a:lstStyle/>
          <a:p>
            <a:pPr algn="ctr" defTabSz="121602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X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 flipH="1">
            <a:off x="4806603" y="4441623"/>
            <a:ext cx="4703233" cy="189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37" tIns="60818" rIns="121637" bIns="608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21602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FFFFFF"/>
                </a:solidFill>
                <a:latin typeface="Century Gothic"/>
                <a:cs typeface="Century Gothic"/>
              </a:rPr>
              <a:t>Maintain vested economic interest in the  success of each within the grouping they originated from on your Possibilities List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8949559" y="1517261"/>
            <a:ext cx="3242444" cy="1368425"/>
          </a:xfrm>
          <a:prstGeom prst="rect">
            <a:avLst/>
          </a:prstGeom>
        </p:spPr>
        <p:txBody>
          <a:bodyPr lIns="121637" tIns="60818" rIns="121637" bIns="60818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100" u="sng" dirty="0">
                <a:solidFill>
                  <a:srgbClr val="FFFFFF"/>
                </a:solidFill>
                <a:latin typeface="Century Gothic" pitchFamily="34" charset="0"/>
                <a:ea typeface="ＭＳ Ｐゴシック" pitchFamily="80" charset="-128"/>
                <a:cs typeface="Century Gothic" pitchFamily="34" charset="0"/>
              </a:rPr>
              <a:t>Key</a:t>
            </a:r>
            <a:r>
              <a:rPr lang="en-US" sz="2100" dirty="0">
                <a:solidFill>
                  <a:srgbClr val="FFFFFF"/>
                </a:solidFill>
                <a:latin typeface="Century Gothic" pitchFamily="34" charset="0"/>
                <a:ea typeface="ＭＳ Ｐゴシック" pitchFamily="80" charset="-128"/>
                <a:cs typeface="Century Gothic" pitchFamily="34" charset="0"/>
              </a:rPr>
              <a:t>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100" dirty="0">
                <a:solidFill>
                  <a:srgbClr val="FFFFFF"/>
                </a:solidFill>
                <a:latin typeface="Century Gothic" pitchFamily="34" charset="0"/>
                <a:ea typeface="ＭＳ Ｐゴシック" pitchFamily="80" charset="-128"/>
                <a:cs typeface="Century Gothic" pitchFamily="34" charset="0"/>
              </a:rPr>
              <a:t>X = All Your Possibilities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100" dirty="0">
                <a:solidFill>
                  <a:srgbClr val="FFFFFF"/>
                </a:solidFill>
                <a:latin typeface="Century Gothic" pitchFamily="34" charset="0"/>
                <a:ea typeface="ＭＳ Ｐゴシック" pitchFamily="80" charset="-128"/>
                <a:cs typeface="Century Gothic" pitchFamily="34" charset="0"/>
              </a:rPr>
              <a:t>A = Friends/Family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sz="2100" dirty="0">
                <a:solidFill>
                  <a:srgbClr val="FFFFFF"/>
                </a:solidFill>
                <a:latin typeface="Century Gothic" pitchFamily="34" charset="0"/>
                <a:ea typeface="ＭＳ Ｐゴシック" pitchFamily="80" charset="-128"/>
                <a:cs typeface="Century Gothic" pitchFamily="34" charset="0"/>
              </a:rPr>
              <a:t>B = Work         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n-US" sz="2900" dirty="0">
              <a:solidFill>
                <a:srgbClr val="FFFFFF"/>
              </a:solidFill>
              <a:latin typeface="Century Gothic" pitchFamily="34" charset="0"/>
              <a:ea typeface="ＭＳ Ｐゴシック" pitchFamily="80" charset="-128"/>
              <a:cs typeface="Century Gothic" pitchFamily="34" charset="0"/>
            </a:endParaRPr>
          </a:p>
          <a:p>
            <a:pPr marL="684102" indent="-68410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900" u="sng" dirty="0">
              <a:solidFill>
                <a:srgbClr val="4A452A"/>
              </a:solidFill>
              <a:latin typeface="Century Gothic" pitchFamily="34" charset="0"/>
              <a:ea typeface="ＭＳ Ｐゴシック" pitchFamily="80" charset="-128"/>
              <a:cs typeface="Century Gothic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n-US" sz="2900" u="sng" dirty="0">
              <a:solidFill>
                <a:srgbClr val="4A452A"/>
              </a:solidFill>
              <a:latin typeface="Century Gothic" pitchFamily="34" charset="0"/>
              <a:ea typeface="ＭＳ Ｐゴシック" pitchFamily="80" charset="-128"/>
              <a:cs typeface="Century Gothic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n-US" sz="2900" u="sng" dirty="0">
              <a:solidFill>
                <a:srgbClr val="4A452A"/>
              </a:solidFill>
              <a:latin typeface="Century Gothic" pitchFamily="34" charset="0"/>
              <a:ea typeface="ＭＳ Ｐゴシック" pitchFamily="80" charset="-128"/>
              <a:cs typeface="Century Gothic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05" y="6418238"/>
            <a:ext cx="2838335" cy="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0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1019</Words>
  <Application>Microsoft Office PowerPoint</Application>
  <PresentationFormat>Custom</PresentationFormat>
  <Paragraphs>234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Office Theme</vt:lpstr>
      <vt:lpstr>Custom Design</vt:lpstr>
      <vt:lpstr>1_Custom Design</vt:lpstr>
      <vt:lpstr>2_Custom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Chelsie Lee</cp:lastModifiedBy>
  <cp:revision>48</cp:revision>
  <cp:lastPrinted>2017-11-03T01:36:39Z</cp:lastPrinted>
  <dcterms:created xsi:type="dcterms:W3CDTF">2017-09-14T14:41:30Z</dcterms:created>
  <dcterms:modified xsi:type="dcterms:W3CDTF">2017-11-08T02:25:16Z</dcterms:modified>
</cp:coreProperties>
</file>